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6" r:id="rId6"/>
    <p:sldId id="267" r:id="rId7"/>
    <p:sldId id="268" r:id="rId8"/>
    <p:sldId id="269" r:id="rId9"/>
    <p:sldId id="270" r:id="rId10"/>
    <p:sldId id="258" r:id="rId11"/>
    <p:sldId id="263" r:id="rId12"/>
    <p:sldId id="279" r:id="rId13"/>
    <p:sldId id="280" r:id="rId14"/>
    <p:sldId id="281" r:id="rId15"/>
    <p:sldId id="282" r:id="rId16"/>
    <p:sldId id="283" r:id="rId17"/>
    <p:sldId id="260" r:id="rId18"/>
    <p:sldId id="278" r:id="rId19"/>
    <p:sldId id="277" r:id="rId20"/>
    <p:sldId id="265"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aTd/A95Cm8GzvkkR50PdOQ==" hashData="dAVIrRlFl4JjqcVTZJo9H1y9KIAlmkkKweYZvvr3i7HMi8wG0kSVgv9Ejj96sVZ7IFZ++v1w9ty9ZTRIdD1ox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CDE1"/>
    <a:srgbClr val="3399FF"/>
    <a:srgbClr val="CCECFF"/>
    <a:srgbClr val="CCFFFF"/>
    <a:srgbClr val="879FC9"/>
    <a:srgbClr val="2CAEE2"/>
    <a:srgbClr val="00FF99"/>
    <a:srgbClr val="00CC99"/>
    <a:srgbClr val="009999"/>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9" d="100"/>
          <a:sy n="109" d="100"/>
        </p:scale>
        <p:origin x="3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0626B-C96F-98B9-83C4-111B61EA50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3E6FF6-F53E-94B0-2C16-81A09B2381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4B2DA9-21EF-2550-47A3-346075E3C186}"/>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5" name="Footer Placeholder 4">
            <a:extLst>
              <a:ext uri="{FF2B5EF4-FFF2-40B4-BE49-F238E27FC236}">
                <a16:creationId xmlns:a16="http://schemas.microsoft.com/office/drawing/2014/main" id="{21ECEE41-1517-9A64-C79F-04B72AB67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054A4-24A9-DC81-2C66-1C8B0881DDC7}"/>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388600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FBCE-C8D1-272A-CB51-FD6C5ED49B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991FC0-718B-6C76-AC6A-B7C2E782B2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E1BA2-BC3D-2F85-83A6-C5E0AAB0F62F}"/>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5" name="Footer Placeholder 4">
            <a:extLst>
              <a:ext uri="{FF2B5EF4-FFF2-40B4-BE49-F238E27FC236}">
                <a16:creationId xmlns:a16="http://schemas.microsoft.com/office/drawing/2014/main" id="{D7C77F8A-11AA-EA75-A3C1-34B38BFBC2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7EC14-53C6-3438-F0A1-C8C34F91CC66}"/>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2849795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8972-3C21-E1D9-F490-8564BB71AD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018F60-3480-FBA7-BB23-0EC5830A6A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E20219-65AA-2C54-5F7F-73BB011AC1A7}"/>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5" name="Footer Placeholder 4">
            <a:extLst>
              <a:ext uri="{FF2B5EF4-FFF2-40B4-BE49-F238E27FC236}">
                <a16:creationId xmlns:a16="http://schemas.microsoft.com/office/drawing/2014/main" id="{C6169BB9-7382-1E52-93EE-9337965DF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14D4A9-E29D-DB68-BD8D-85C061AE692D}"/>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4022232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A81C-B7F9-2019-82BD-E9FAC7BAD4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631670-9021-1774-59C1-6C45ADEDEB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71B0FB-F9DE-76B2-67A9-DA29E42173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BB9670-3B82-7F8D-94F5-9782C7408196}"/>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6" name="Footer Placeholder 5">
            <a:extLst>
              <a:ext uri="{FF2B5EF4-FFF2-40B4-BE49-F238E27FC236}">
                <a16:creationId xmlns:a16="http://schemas.microsoft.com/office/drawing/2014/main" id="{AFCAD8B8-CBB6-9B28-C909-6656E3BE21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0F674-71DC-EFBD-2D5A-E04C7DF9D75B}"/>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2349564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3884-4133-69D4-DE70-BE30BCE83E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25042B-B09C-A2EC-E722-4F66A51812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0EA291-A98B-545A-2916-0BA7A81639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62C21E-873B-0570-0E1E-CBC9B0964A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D403E9-2C6E-429C-450D-D8B46B7B18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7FD70B-1CD7-AC3E-142F-1FC6FF6C1232}"/>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8" name="Footer Placeholder 7">
            <a:extLst>
              <a:ext uri="{FF2B5EF4-FFF2-40B4-BE49-F238E27FC236}">
                <a16:creationId xmlns:a16="http://schemas.microsoft.com/office/drawing/2014/main" id="{81B0B30E-5EA0-0448-080B-65DC7277DE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AF8C0D-1693-840E-B0E0-F5789535E7FE}"/>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1043640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5BD8D-803C-53C1-57B5-D70646AB64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23B890-057E-E1A4-2CE1-220BB2A0123A}"/>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4" name="Footer Placeholder 3">
            <a:extLst>
              <a:ext uri="{FF2B5EF4-FFF2-40B4-BE49-F238E27FC236}">
                <a16:creationId xmlns:a16="http://schemas.microsoft.com/office/drawing/2014/main" id="{FDBA3C9E-172C-A958-7EF9-C5DE0C8595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DC09FE-B986-898D-35C9-BFE668511562}"/>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4015047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1BEE22-FA9F-5388-9E81-32FBD3DCF86F}"/>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3" name="Footer Placeholder 2">
            <a:extLst>
              <a:ext uri="{FF2B5EF4-FFF2-40B4-BE49-F238E27FC236}">
                <a16:creationId xmlns:a16="http://schemas.microsoft.com/office/drawing/2014/main" id="{909AF7BE-B4AC-AFB7-3E68-93D0F8DFE3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5A8C82-D11A-8C2F-FDE8-CC82B5BAF602}"/>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4055496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27EE-C44F-A18E-7561-9D4EE44F8B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51A454-A33E-A154-C8F6-DE18D7DDFD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5F001F-4382-497D-833C-2C5D405CC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994065-C57E-4639-0F75-13ADEF3185F6}"/>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6" name="Footer Placeholder 5">
            <a:extLst>
              <a:ext uri="{FF2B5EF4-FFF2-40B4-BE49-F238E27FC236}">
                <a16:creationId xmlns:a16="http://schemas.microsoft.com/office/drawing/2014/main" id="{977EA996-ED81-851F-C2A7-EF67AAEAD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2B7823-A131-FF52-45B1-0991E097300D}"/>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2283431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49FF7-DAE7-3147-6469-9DE404FB6F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205E25-D573-0E91-F82C-651848B318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D9A7B8-4409-FAA4-2B9A-DBDB0B815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5812DD-E311-D41B-D39F-BE4245F371EA}"/>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6" name="Footer Placeholder 5">
            <a:extLst>
              <a:ext uri="{FF2B5EF4-FFF2-40B4-BE49-F238E27FC236}">
                <a16:creationId xmlns:a16="http://schemas.microsoft.com/office/drawing/2014/main" id="{D559130E-4C41-D360-2678-486546C53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87C8E3-F5E8-E7E0-4FCD-2B7F3C454D37}"/>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2022884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F1C0B-E7EF-DEF8-B09A-C2ECFF8200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E0A67C-3385-0EB9-9A36-67A7FAC840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73D95F-504F-7509-6100-AE099FB853B2}"/>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5" name="Footer Placeholder 4">
            <a:extLst>
              <a:ext uri="{FF2B5EF4-FFF2-40B4-BE49-F238E27FC236}">
                <a16:creationId xmlns:a16="http://schemas.microsoft.com/office/drawing/2014/main" id="{D4D2935F-5DB5-9306-0073-1B72B1955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FD1027-A879-2B5B-97DD-C0CD687F3475}"/>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287799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A6FB66-FC73-C53B-7F41-88BB5FE1D8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7EA055-2102-AE1C-3D4E-976CC4F593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E962A4-7051-CA2D-8C22-6D1D7F533800}"/>
              </a:ext>
            </a:extLst>
          </p:cNvPr>
          <p:cNvSpPr>
            <a:spLocks noGrp="1"/>
          </p:cNvSpPr>
          <p:nvPr>
            <p:ph type="dt" sz="half" idx="10"/>
          </p:nvPr>
        </p:nvSpPr>
        <p:spPr/>
        <p:txBody>
          <a:bodyPr/>
          <a:lstStyle/>
          <a:p>
            <a:fld id="{3FC5AACB-8CC9-431D-BCAC-9D4FF194E881}" type="datetimeFigureOut">
              <a:rPr lang="en-US" smtClean="0"/>
              <a:t>9/16/2024</a:t>
            </a:fld>
            <a:endParaRPr lang="en-US"/>
          </a:p>
        </p:txBody>
      </p:sp>
      <p:sp>
        <p:nvSpPr>
          <p:cNvPr id="5" name="Footer Placeholder 4">
            <a:extLst>
              <a:ext uri="{FF2B5EF4-FFF2-40B4-BE49-F238E27FC236}">
                <a16:creationId xmlns:a16="http://schemas.microsoft.com/office/drawing/2014/main" id="{58BA9AD6-1753-5032-39B2-446FFDD35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5FB374-7116-62B7-B001-2C06E92EB6B4}"/>
              </a:ext>
            </a:extLst>
          </p:cNvPr>
          <p:cNvSpPr>
            <a:spLocks noGrp="1"/>
          </p:cNvSpPr>
          <p:nvPr>
            <p:ph type="sldNum" sz="quarter" idx="12"/>
          </p:nvPr>
        </p:nvSpPr>
        <p:spPr/>
        <p:txBody>
          <a:bodyPr/>
          <a:lstStyle/>
          <a:p>
            <a:fld id="{2E047A13-7352-46BE-9EFE-5E30CE593591}" type="slidenum">
              <a:rPr lang="en-US" smtClean="0"/>
              <a:t>‹#›</a:t>
            </a:fld>
            <a:endParaRPr lang="en-US"/>
          </a:p>
        </p:txBody>
      </p:sp>
    </p:spTree>
    <p:extLst>
      <p:ext uri="{BB962C8B-B14F-4D97-AF65-F5344CB8AC3E}">
        <p14:creationId xmlns:p14="http://schemas.microsoft.com/office/powerpoint/2010/main" val="3698720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EB3CD1-C0A4-C616-7B90-B8CD1A5A0B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2D092B-D702-F6B3-F11D-40A74E7F7C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85AA0A-24FA-ED85-6AB1-CD1C2C3123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5AACB-8CC9-431D-BCAC-9D4FF194E881}" type="datetimeFigureOut">
              <a:rPr lang="en-US" smtClean="0"/>
              <a:t>9/16/2024</a:t>
            </a:fld>
            <a:endParaRPr lang="en-US"/>
          </a:p>
        </p:txBody>
      </p:sp>
      <p:sp>
        <p:nvSpPr>
          <p:cNvPr id="5" name="Footer Placeholder 4">
            <a:extLst>
              <a:ext uri="{FF2B5EF4-FFF2-40B4-BE49-F238E27FC236}">
                <a16:creationId xmlns:a16="http://schemas.microsoft.com/office/drawing/2014/main" id="{E45C5F09-5045-090F-731A-743EC9F981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D893DE-C205-AB08-F9CC-5367A17D40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47A13-7352-46BE-9EFE-5E30CE593591}" type="slidenum">
              <a:rPr lang="en-US" smtClean="0"/>
              <a:t>‹#›</a:t>
            </a:fld>
            <a:endParaRPr lang="en-US"/>
          </a:p>
        </p:txBody>
      </p:sp>
    </p:spTree>
    <p:extLst>
      <p:ext uri="{BB962C8B-B14F-4D97-AF65-F5344CB8AC3E}">
        <p14:creationId xmlns:p14="http://schemas.microsoft.com/office/powerpoint/2010/main" val="2954644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tmp"/><Relationship Id="rId1" Type="http://schemas.openxmlformats.org/officeDocument/2006/relationships/slideLayout" Target="../slideLayouts/slideLayout7.xml"/><Relationship Id="rId6" Type="http://schemas.openxmlformats.org/officeDocument/2006/relationships/image" Target="../media/image17.tmp"/><Relationship Id="rId5" Type="http://schemas.openxmlformats.org/officeDocument/2006/relationships/image" Target="../media/image16.sv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5.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5.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4.png"/><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tm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image" Target="../media/image41.jpg"/><Relationship Id="rId5" Type="http://schemas.openxmlformats.org/officeDocument/2006/relationships/image" Target="../media/image35.png"/><Relationship Id="rId10" Type="http://schemas.openxmlformats.org/officeDocument/2006/relationships/image" Target="../media/image40.tmp"/><Relationship Id="rId4" Type="http://schemas.openxmlformats.org/officeDocument/2006/relationships/image" Target="../media/image34.svg"/><Relationship Id="rId9" Type="http://schemas.openxmlformats.org/officeDocument/2006/relationships/image" Target="../media/image39.jpeg"/><Relationship Id="rId14" Type="http://schemas.microsoft.com/office/2007/relationships/hdphoto" Target="../media/hdphoto2.wdp"/></Relationships>
</file>

<file path=ppt/slides/_rels/slide18.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6.tmp"/><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5.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image" Target="../media/image44.png"/><Relationship Id="rId5" Type="http://schemas.openxmlformats.org/officeDocument/2006/relationships/image" Target="../media/image35.png"/><Relationship Id="rId10" Type="http://schemas.openxmlformats.org/officeDocument/2006/relationships/image" Target="../media/image40.tmp"/><Relationship Id="rId4" Type="http://schemas.openxmlformats.org/officeDocument/2006/relationships/image" Target="../media/image34.svg"/><Relationship Id="rId9" Type="http://schemas.openxmlformats.org/officeDocument/2006/relationships/image" Target="../media/image39.jpeg"/></Relationships>
</file>

<file path=ppt/slides/_rels/slide19.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9.JPE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8.JPEG"/><Relationship Id="rId2" Type="http://schemas.openxmlformats.org/officeDocument/2006/relationships/image" Target="../media/image32.png"/><Relationship Id="rId16" Type="http://schemas.openxmlformats.org/officeDocument/2006/relationships/image" Target="../media/image52.svg"/><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image" Target="../media/image47.JPEG"/><Relationship Id="rId5" Type="http://schemas.openxmlformats.org/officeDocument/2006/relationships/image" Target="../media/image35.png"/><Relationship Id="rId15" Type="http://schemas.openxmlformats.org/officeDocument/2006/relationships/image" Target="../media/image51.png"/><Relationship Id="rId10" Type="http://schemas.openxmlformats.org/officeDocument/2006/relationships/image" Target="../media/image40.tmp"/><Relationship Id="rId4" Type="http://schemas.openxmlformats.org/officeDocument/2006/relationships/image" Target="../media/image34.svg"/><Relationship Id="rId9" Type="http://schemas.openxmlformats.org/officeDocument/2006/relationships/image" Target="../media/image39.jpeg"/><Relationship Id="rId14" Type="http://schemas.openxmlformats.org/officeDocument/2006/relationships/image" Target="../media/image50.JPEG"/></Relationships>
</file>

<file path=ppt/slides/_rels/slide2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Hexagon 12">
            <a:extLst>
              <a:ext uri="{FF2B5EF4-FFF2-40B4-BE49-F238E27FC236}">
                <a16:creationId xmlns:a16="http://schemas.microsoft.com/office/drawing/2014/main" id="{22009587-826F-BA69-8ECC-DB3B16B3A99A}"/>
              </a:ext>
            </a:extLst>
          </p:cNvPr>
          <p:cNvSpPr/>
          <p:nvPr/>
        </p:nvSpPr>
        <p:spPr>
          <a:xfrm rot="497262">
            <a:off x="-709736" y="2851620"/>
            <a:ext cx="2106724" cy="1527561"/>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A0A68846-E818-7733-1D22-3F68B147B98E}"/>
              </a:ext>
            </a:extLst>
          </p:cNvPr>
          <p:cNvSpPr/>
          <p:nvPr/>
        </p:nvSpPr>
        <p:spPr>
          <a:xfrm>
            <a:off x="9203539" y="258785"/>
            <a:ext cx="7176463" cy="6599215"/>
          </a:xfrm>
          <a:prstGeom prst="hexagon">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C2F4EDEC-E65F-696E-4627-F4326E32B91A}"/>
              </a:ext>
            </a:extLst>
          </p:cNvPr>
          <p:cNvSpPr/>
          <p:nvPr/>
        </p:nvSpPr>
        <p:spPr>
          <a:xfrm>
            <a:off x="8104611" y="4771440"/>
            <a:ext cx="3094600" cy="2667758"/>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6">
            <a:extLst>
              <a:ext uri="{FF2B5EF4-FFF2-40B4-BE49-F238E27FC236}">
                <a16:creationId xmlns:a16="http://schemas.microsoft.com/office/drawing/2014/main" id="{7500DCC0-4F9F-8422-7E60-BF3EA6D3DDA9}"/>
              </a:ext>
            </a:extLst>
          </p:cNvPr>
          <p:cNvSpPr/>
          <p:nvPr/>
        </p:nvSpPr>
        <p:spPr>
          <a:xfrm>
            <a:off x="7397011" y="3880384"/>
            <a:ext cx="1735514" cy="1527561"/>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a:extLst>
              <a:ext uri="{FF2B5EF4-FFF2-40B4-BE49-F238E27FC236}">
                <a16:creationId xmlns:a16="http://schemas.microsoft.com/office/drawing/2014/main" id="{7897D1A3-2E61-240A-FBC5-452FAE7B0F29}"/>
              </a:ext>
            </a:extLst>
          </p:cNvPr>
          <p:cNvSpPr/>
          <p:nvPr/>
        </p:nvSpPr>
        <p:spPr>
          <a:xfrm rot="20013863">
            <a:off x="9203539" y="-844966"/>
            <a:ext cx="3697132" cy="3273377"/>
          </a:xfrm>
          <a:prstGeom prst="hexagon">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with low confidence">
            <a:extLst>
              <a:ext uri="{FF2B5EF4-FFF2-40B4-BE49-F238E27FC236}">
                <a16:creationId xmlns:a16="http://schemas.microsoft.com/office/drawing/2014/main" id="{E64C19CF-29E0-3F89-9091-04BFB2469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670" y="377240"/>
            <a:ext cx="1627570" cy="511522"/>
          </a:xfrm>
          <a:prstGeom prst="rect">
            <a:avLst/>
          </a:prstGeom>
        </p:spPr>
      </p:pic>
      <p:sp>
        <p:nvSpPr>
          <p:cNvPr id="10" name="TextBox 9">
            <a:extLst>
              <a:ext uri="{FF2B5EF4-FFF2-40B4-BE49-F238E27FC236}">
                <a16:creationId xmlns:a16="http://schemas.microsoft.com/office/drawing/2014/main" id="{BDF013F9-CC16-7233-A5F8-713895A64183}"/>
              </a:ext>
            </a:extLst>
          </p:cNvPr>
          <p:cNvSpPr txBox="1"/>
          <p:nvPr/>
        </p:nvSpPr>
        <p:spPr>
          <a:xfrm>
            <a:off x="1019103" y="1107133"/>
            <a:ext cx="8876725" cy="2400657"/>
          </a:xfrm>
          <a:prstGeom prst="rect">
            <a:avLst/>
          </a:prstGeom>
          <a:noFill/>
        </p:spPr>
        <p:txBody>
          <a:bodyPr wrap="square" rtlCol="0">
            <a:spAutoFit/>
          </a:bodyPr>
          <a:lstStyle/>
          <a:p>
            <a:pPr algn="ctr"/>
            <a:r>
              <a:rPr lang="en-US" sz="15000" dirty="0">
                <a:solidFill>
                  <a:schemeClr val="accent5">
                    <a:lumMod val="50000"/>
                  </a:schemeClr>
                </a:solidFill>
                <a:latin typeface="Cavolini" panose="020B0502040204020203" pitchFamily="66" charset="0"/>
                <a:cs typeface="Cavolini" panose="020B0502040204020203" pitchFamily="66" charset="0"/>
              </a:rPr>
              <a:t>QRYPTO</a:t>
            </a:r>
          </a:p>
        </p:txBody>
      </p:sp>
      <p:sp>
        <p:nvSpPr>
          <p:cNvPr id="2" name="TextBox 1">
            <a:extLst>
              <a:ext uri="{FF2B5EF4-FFF2-40B4-BE49-F238E27FC236}">
                <a16:creationId xmlns:a16="http://schemas.microsoft.com/office/drawing/2014/main" id="{49DAC575-8CC0-0D15-3DE6-4F599663A722}"/>
              </a:ext>
            </a:extLst>
          </p:cNvPr>
          <p:cNvSpPr txBox="1"/>
          <p:nvPr/>
        </p:nvSpPr>
        <p:spPr>
          <a:xfrm>
            <a:off x="1836712" y="3880384"/>
            <a:ext cx="6682800" cy="707886"/>
          </a:xfrm>
          <a:prstGeom prst="rect">
            <a:avLst/>
          </a:prstGeom>
          <a:noFill/>
        </p:spPr>
        <p:txBody>
          <a:bodyPr wrap="square" rtlCol="0">
            <a:spAutoFit/>
          </a:bodyPr>
          <a:lstStyle/>
          <a:p>
            <a:pPr algn="ctr"/>
            <a:r>
              <a:rPr lang="en-US" sz="4000" b="1" dirty="0">
                <a:latin typeface="Roboto" panose="02000000000000000000" pitchFamily="2" charset="0"/>
                <a:ea typeface="Roboto" panose="02000000000000000000" pitchFamily="2" charset="0"/>
                <a:cs typeface="Roboto" panose="02000000000000000000" pitchFamily="2" charset="0"/>
              </a:rPr>
              <a:t>EDUCATION CASE STUDY </a:t>
            </a:r>
          </a:p>
        </p:txBody>
      </p:sp>
      <p:sp>
        <p:nvSpPr>
          <p:cNvPr id="12" name="TextBox 11">
            <a:extLst>
              <a:ext uri="{FF2B5EF4-FFF2-40B4-BE49-F238E27FC236}">
                <a16:creationId xmlns:a16="http://schemas.microsoft.com/office/drawing/2014/main" id="{5EB6F95A-23E8-0CA2-0E5B-5CCEF056F922}"/>
              </a:ext>
            </a:extLst>
          </p:cNvPr>
          <p:cNvSpPr txBox="1"/>
          <p:nvPr/>
        </p:nvSpPr>
        <p:spPr>
          <a:xfrm>
            <a:off x="2345391" y="5192836"/>
            <a:ext cx="5405420" cy="369332"/>
          </a:xfrm>
          <a:prstGeom prst="rect">
            <a:avLst/>
          </a:prstGeom>
          <a:noFill/>
        </p:spPr>
        <p:txBody>
          <a:bodyPr wrap="square" rtlCol="0">
            <a:spAutoFit/>
          </a:bodyPr>
          <a:lstStyle/>
          <a:p>
            <a:pPr algn="ctr"/>
            <a:r>
              <a:rPr lang="en-US" b="1" i="0" u="none" strike="noStrike" baseline="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Cutting Edge Document Security made simple </a:t>
            </a:r>
          </a:p>
        </p:txBody>
      </p:sp>
      <p:sp>
        <p:nvSpPr>
          <p:cNvPr id="3" name="Hexagon 2">
            <a:extLst>
              <a:ext uri="{FF2B5EF4-FFF2-40B4-BE49-F238E27FC236}">
                <a16:creationId xmlns:a16="http://schemas.microsoft.com/office/drawing/2014/main" id="{A2809067-F35D-0C66-5549-01EC7DE62889}"/>
              </a:ext>
            </a:extLst>
          </p:cNvPr>
          <p:cNvSpPr/>
          <p:nvPr/>
        </p:nvSpPr>
        <p:spPr>
          <a:xfrm rot="978171">
            <a:off x="-264004" y="4132860"/>
            <a:ext cx="907384" cy="820649"/>
          </a:xfrm>
          <a:prstGeom prst="hexagon">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60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9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9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6" presetClass="emph" presetSubtype="0" fill="hold" grpId="0" nodeType="withEffect">
                                  <p:stCondLst>
                                    <p:cond delay="900"/>
                                  </p:stCondLst>
                                  <p:childTnLst>
                                    <p:animScale>
                                      <p:cBhvr>
                                        <p:cTn id="18" dur="1400" fill="hold"/>
                                        <p:tgtEl>
                                          <p:spTgt spid="7"/>
                                        </p:tgtEl>
                                      </p:cBhvr>
                                      <p:by x="150000" y="150000"/>
                                    </p:animScale>
                                  </p:childTnLst>
                                </p:cTn>
                              </p:par>
                              <p:par>
                                <p:cTn id="19" presetID="6" presetClass="emph" presetSubtype="0" fill="hold" grpId="0" nodeType="withEffect">
                                  <p:stCondLst>
                                    <p:cond delay="900"/>
                                  </p:stCondLst>
                                  <p:childTnLst>
                                    <p:animScale>
                                      <p:cBhvr>
                                        <p:cTn id="20" dur="1300" fill="hold"/>
                                        <p:tgtEl>
                                          <p:spTgt spid="4"/>
                                        </p:tgtEl>
                                      </p:cBhvr>
                                      <p:by x="150000" y="150000"/>
                                    </p:animScale>
                                  </p:childTnLst>
                                </p:cTn>
                              </p:par>
                              <p:par>
                                <p:cTn id="21" presetID="6" presetClass="emph" presetSubtype="0" fill="hold" grpId="0" nodeType="withEffect">
                                  <p:stCondLst>
                                    <p:cond delay="900"/>
                                  </p:stCondLst>
                                  <p:childTnLst>
                                    <p:animScale>
                                      <p:cBhvr>
                                        <p:cTn id="22" dur="1400" fill="hold"/>
                                        <p:tgtEl>
                                          <p:spTgt spid="6"/>
                                        </p:tgtEl>
                                      </p:cBhvr>
                                      <p:by x="150000" y="150000"/>
                                    </p:animScale>
                                  </p:childTnLst>
                                </p:cTn>
                              </p:par>
                              <p:par>
                                <p:cTn id="23" presetID="6" presetClass="emph" presetSubtype="0" fill="hold" grpId="0" nodeType="withEffect">
                                  <p:stCondLst>
                                    <p:cond delay="900"/>
                                  </p:stCondLst>
                                  <p:childTnLst>
                                    <p:animScale>
                                      <p:cBhvr>
                                        <p:cTn id="24" dur="1400" fill="hold"/>
                                        <p:tgtEl>
                                          <p:spTgt spid="13"/>
                                        </p:tgtEl>
                                      </p:cBhvr>
                                      <p:by x="150000" y="150000"/>
                                    </p:animScale>
                                  </p:childTnLst>
                                </p:cTn>
                              </p:par>
                              <p:par>
                                <p:cTn id="25" presetID="6" presetClass="emph" presetSubtype="0" fill="hold" grpId="0" nodeType="withEffect">
                                  <p:stCondLst>
                                    <p:cond delay="900"/>
                                  </p:stCondLst>
                                  <p:childTnLst>
                                    <p:animScale>
                                      <p:cBhvr>
                                        <p:cTn id="26" dur="14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7" grpId="0" animBg="1"/>
      <p:bldP spid="4" grpId="0" animBg="1"/>
      <p:bldP spid="10" grpId="0"/>
      <p:bldP spid="2" grpId="0"/>
      <p:bldP spid="12"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building with a tower&#10;&#10;Description automatically generated with low confidence">
            <a:extLst>
              <a:ext uri="{FF2B5EF4-FFF2-40B4-BE49-F238E27FC236}">
                <a16:creationId xmlns:a16="http://schemas.microsoft.com/office/drawing/2014/main" id="{54705FD5-17A9-C8EA-CD3C-67FE3C453F97}"/>
              </a:ext>
            </a:extLst>
          </p:cNvPr>
          <p:cNvPicPr>
            <a:picLocks noChangeAspect="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17377" t="-249" r="12355" b="249"/>
          <a:stretch/>
        </p:blipFill>
        <p:spPr>
          <a:xfrm flipH="1">
            <a:off x="5189128" y="-17092"/>
            <a:ext cx="6997281" cy="6875092"/>
          </a:xfrm>
          <a:prstGeom prst="rect">
            <a:avLst/>
          </a:prstGeom>
        </p:spPr>
      </p:pic>
      <p:sp>
        <p:nvSpPr>
          <p:cNvPr id="2" name="Rectangle 1">
            <a:extLst>
              <a:ext uri="{FF2B5EF4-FFF2-40B4-BE49-F238E27FC236}">
                <a16:creationId xmlns:a16="http://schemas.microsoft.com/office/drawing/2014/main" id="{5D28D1A9-1C0B-7FD3-D329-AE0B6E9E5D43}"/>
              </a:ext>
            </a:extLst>
          </p:cNvPr>
          <p:cNvSpPr/>
          <p:nvPr/>
        </p:nvSpPr>
        <p:spPr>
          <a:xfrm>
            <a:off x="-86686" y="-8546"/>
            <a:ext cx="6030286" cy="686654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73F8ADB-8346-F5A9-4D3F-245B6BA394C3}"/>
              </a:ext>
            </a:extLst>
          </p:cNvPr>
          <p:cNvSpPr txBox="1"/>
          <p:nvPr/>
        </p:nvSpPr>
        <p:spPr>
          <a:xfrm>
            <a:off x="1252675" y="774255"/>
            <a:ext cx="3775046" cy="861774"/>
          </a:xfrm>
          <a:prstGeom prst="rect">
            <a:avLst/>
          </a:prstGeom>
          <a:noFill/>
        </p:spPr>
        <p:txBody>
          <a:bodyPr wrap="square" rtlCol="0">
            <a:spAutoFit/>
          </a:bodyPr>
          <a:lstStyle/>
          <a:p>
            <a:r>
              <a:rPr lang="en-US" sz="5000" b="1" dirty="0">
                <a:solidFill>
                  <a:schemeClr val="bg1"/>
                </a:solidFill>
                <a:latin typeface="Roboto" panose="02000000000000000000" pitchFamily="2" charset="0"/>
                <a:ea typeface="Roboto" panose="02000000000000000000" pitchFamily="2" charset="0"/>
                <a:cs typeface="Roboto" panose="02000000000000000000" pitchFamily="2" charset="0"/>
              </a:rPr>
              <a:t>CONTENTS</a:t>
            </a:r>
          </a:p>
        </p:txBody>
      </p:sp>
      <p:grpSp>
        <p:nvGrpSpPr>
          <p:cNvPr id="22" name="Group 21">
            <a:extLst>
              <a:ext uri="{FF2B5EF4-FFF2-40B4-BE49-F238E27FC236}">
                <a16:creationId xmlns:a16="http://schemas.microsoft.com/office/drawing/2014/main" id="{32B97CC5-4E06-F107-91DB-5CAEFEE71EAD}"/>
              </a:ext>
            </a:extLst>
          </p:cNvPr>
          <p:cNvGrpSpPr/>
          <p:nvPr/>
        </p:nvGrpSpPr>
        <p:grpSpPr>
          <a:xfrm>
            <a:off x="192947" y="2248084"/>
            <a:ext cx="4145560" cy="400110"/>
            <a:chOff x="192947" y="1677632"/>
            <a:chExt cx="4145560" cy="400110"/>
          </a:xfrm>
        </p:grpSpPr>
        <p:sp>
          <p:nvSpPr>
            <p:cNvPr id="6" name="Hexagon 5">
              <a:extLst>
                <a:ext uri="{FF2B5EF4-FFF2-40B4-BE49-F238E27FC236}">
                  <a16:creationId xmlns:a16="http://schemas.microsoft.com/office/drawing/2014/main" id="{6D469DA6-0C05-2755-8C25-D23283D27FA6}"/>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BED0EF9-8F43-AAF3-D84A-5DFBB220AF52}"/>
                </a:ext>
              </a:extLst>
            </p:cNvPr>
            <p:cNvSpPr txBox="1"/>
            <p:nvPr/>
          </p:nvSpPr>
          <p:spPr>
            <a:xfrm>
              <a:off x="748019" y="1677632"/>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Introduction</a:t>
              </a:r>
            </a:p>
          </p:txBody>
        </p:sp>
        <p:pic>
          <p:nvPicPr>
            <p:cNvPr id="15" name="Graphic 14" descr="Atom outline">
              <a:extLst>
                <a:ext uri="{FF2B5EF4-FFF2-40B4-BE49-F238E27FC236}">
                  <a16:creationId xmlns:a16="http://schemas.microsoft.com/office/drawing/2014/main" id="{25C75619-2818-14B0-1FD1-72B405FE9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9509" y="1718404"/>
              <a:ext cx="334162" cy="334162"/>
            </a:xfrm>
            <a:prstGeom prst="rect">
              <a:avLst/>
            </a:prstGeom>
          </p:spPr>
        </p:pic>
      </p:grpSp>
      <p:grpSp>
        <p:nvGrpSpPr>
          <p:cNvPr id="24" name="Group 23">
            <a:extLst>
              <a:ext uri="{FF2B5EF4-FFF2-40B4-BE49-F238E27FC236}">
                <a16:creationId xmlns:a16="http://schemas.microsoft.com/office/drawing/2014/main" id="{9EB4E0F5-F824-DD6F-7779-16C6AED24882}"/>
              </a:ext>
            </a:extLst>
          </p:cNvPr>
          <p:cNvGrpSpPr/>
          <p:nvPr/>
        </p:nvGrpSpPr>
        <p:grpSpPr>
          <a:xfrm>
            <a:off x="167778" y="3925888"/>
            <a:ext cx="4169332" cy="400110"/>
            <a:chOff x="167778" y="3361984"/>
            <a:chExt cx="4169332" cy="400110"/>
          </a:xfrm>
        </p:grpSpPr>
        <p:sp>
          <p:nvSpPr>
            <p:cNvPr id="8" name="Hexagon 7">
              <a:extLst>
                <a:ext uri="{FF2B5EF4-FFF2-40B4-BE49-F238E27FC236}">
                  <a16:creationId xmlns:a16="http://schemas.microsoft.com/office/drawing/2014/main" id="{225AECF3-B419-0AD2-0139-3280B37F2659}"/>
                </a:ext>
              </a:extLst>
            </p:cNvPr>
            <p:cNvSpPr/>
            <p:nvPr/>
          </p:nvSpPr>
          <p:spPr>
            <a:xfrm>
              <a:off x="167778" y="3391948"/>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E1478F9-AB38-292B-AC47-F1C47C1F74C4}"/>
                </a:ext>
              </a:extLst>
            </p:cNvPr>
            <p:cNvSpPr txBox="1"/>
            <p:nvPr/>
          </p:nvSpPr>
          <p:spPr>
            <a:xfrm>
              <a:off x="746622" y="3361984"/>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Key Decision Factors</a:t>
              </a:r>
            </a:p>
          </p:txBody>
        </p:sp>
        <p:pic>
          <p:nvPicPr>
            <p:cNvPr id="17" name="Graphic 16" descr="Lights On outline">
              <a:extLst>
                <a:ext uri="{FF2B5EF4-FFF2-40B4-BE49-F238E27FC236}">
                  <a16:creationId xmlns:a16="http://schemas.microsoft.com/office/drawing/2014/main" id="{C209F9F4-293B-D441-F2DA-61FB2A9C2C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1120" y="3429000"/>
              <a:ext cx="283128" cy="283128"/>
            </a:xfrm>
            <a:prstGeom prst="rect">
              <a:avLst/>
            </a:prstGeom>
          </p:spPr>
        </p:pic>
      </p:grpSp>
      <p:grpSp>
        <p:nvGrpSpPr>
          <p:cNvPr id="23" name="Group 22">
            <a:extLst>
              <a:ext uri="{FF2B5EF4-FFF2-40B4-BE49-F238E27FC236}">
                <a16:creationId xmlns:a16="http://schemas.microsoft.com/office/drawing/2014/main" id="{83E8E022-0E8C-158B-8F7C-45F044A77C7E}"/>
              </a:ext>
            </a:extLst>
          </p:cNvPr>
          <p:cNvGrpSpPr/>
          <p:nvPr/>
        </p:nvGrpSpPr>
        <p:grpSpPr>
          <a:xfrm>
            <a:off x="167779" y="3086986"/>
            <a:ext cx="4170728" cy="400110"/>
            <a:chOff x="167779" y="2512750"/>
            <a:chExt cx="4170728" cy="400110"/>
          </a:xfrm>
        </p:grpSpPr>
        <p:sp>
          <p:nvSpPr>
            <p:cNvPr id="7" name="Hexagon 6">
              <a:extLst>
                <a:ext uri="{FF2B5EF4-FFF2-40B4-BE49-F238E27FC236}">
                  <a16:creationId xmlns:a16="http://schemas.microsoft.com/office/drawing/2014/main" id="{B601862B-92B5-340F-2DC4-4B08C2FBD653}"/>
                </a:ext>
              </a:extLst>
            </p:cNvPr>
            <p:cNvSpPr/>
            <p:nvPr/>
          </p:nvSpPr>
          <p:spPr>
            <a:xfrm>
              <a:off x="167779" y="2551651"/>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68EBD40-816A-AE2A-ECA8-BA7CDEB1780D}"/>
                </a:ext>
              </a:extLst>
            </p:cNvPr>
            <p:cNvSpPr txBox="1"/>
            <p:nvPr/>
          </p:nvSpPr>
          <p:spPr>
            <a:xfrm>
              <a:off x="748019" y="2512750"/>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Challenge &amp; Problems</a:t>
              </a:r>
            </a:p>
          </p:txBody>
        </p:sp>
        <p:pic>
          <p:nvPicPr>
            <p:cNvPr id="19" name="Graphic 18" descr="Brainstorm outline">
              <a:extLst>
                <a:ext uri="{FF2B5EF4-FFF2-40B4-BE49-F238E27FC236}">
                  <a16:creationId xmlns:a16="http://schemas.microsoft.com/office/drawing/2014/main" id="{CF69E29F-4198-F0C2-2646-01AE83CD19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1120" y="2576818"/>
              <a:ext cx="318615" cy="318615"/>
            </a:xfrm>
            <a:prstGeom prst="rect">
              <a:avLst/>
            </a:prstGeom>
          </p:spPr>
        </p:pic>
      </p:grpSp>
      <p:grpSp>
        <p:nvGrpSpPr>
          <p:cNvPr id="25" name="Group 24">
            <a:extLst>
              <a:ext uri="{FF2B5EF4-FFF2-40B4-BE49-F238E27FC236}">
                <a16:creationId xmlns:a16="http://schemas.microsoft.com/office/drawing/2014/main" id="{16A69E84-2F85-AD5F-1E66-029A17B80E97}"/>
              </a:ext>
            </a:extLst>
          </p:cNvPr>
          <p:cNvGrpSpPr/>
          <p:nvPr/>
        </p:nvGrpSpPr>
        <p:grpSpPr>
          <a:xfrm>
            <a:off x="167076" y="5603691"/>
            <a:ext cx="4699238" cy="400110"/>
            <a:chOff x="167778" y="4208098"/>
            <a:chExt cx="4699238" cy="400110"/>
          </a:xfrm>
        </p:grpSpPr>
        <p:sp>
          <p:nvSpPr>
            <p:cNvPr id="9" name="Hexagon 8">
              <a:extLst>
                <a:ext uri="{FF2B5EF4-FFF2-40B4-BE49-F238E27FC236}">
                  <a16:creationId xmlns:a16="http://schemas.microsoft.com/office/drawing/2014/main" id="{1E2CB1B9-6C4C-2CD6-0AE4-E53599DF66F1}"/>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198A60A-83D5-F512-D5DF-A8423A0C9A79}"/>
                </a:ext>
              </a:extLst>
            </p:cNvPr>
            <p:cNvSpPr txBox="1"/>
            <p:nvPr/>
          </p:nvSpPr>
          <p:spPr>
            <a:xfrm>
              <a:off x="739636" y="4208098"/>
              <a:ext cx="412738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Solution &amp; Verification Experience</a:t>
              </a:r>
            </a:p>
          </p:txBody>
        </p:sp>
        <p:pic>
          <p:nvPicPr>
            <p:cNvPr id="21" name="Graphic 20" descr="Comment Like outline">
              <a:extLst>
                <a:ext uri="{FF2B5EF4-FFF2-40B4-BE49-F238E27FC236}">
                  <a16:creationId xmlns:a16="http://schemas.microsoft.com/office/drawing/2014/main" id="{C1E8468D-51C5-5EA7-0527-4604DA192F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1168" y="4244890"/>
              <a:ext cx="328567" cy="328567"/>
            </a:xfrm>
            <a:prstGeom prst="rect">
              <a:avLst/>
            </a:prstGeom>
          </p:spPr>
        </p:pic>
      </p:grpSp>
      <p:cxnSp>
        <p:nvCxnSpPr>
          <p:cNvPr id="27" name="Straight Connector 26">
            <a:extLst>
              <a:ext uri="{FF2B5EF4-FFF2-40B4-BE49-F238E27FC236}">
                <a16:creationId xmlns:a16="http://schemas.microsoft.com/office/drawing/2014/main" id="{CE96D46E-D3D4-B25A-31F7-AF8D24E16214}"/>
              </a:ext>
            </a:extLst>
          </p:cNvPr>
          <p:cNvCxnSpPr/>
          <p:nvPr/>
        </p:nvCxnSpPr>
        <p:spPr>
          <a:xfrm>
            <a:off x="1139421" y="1605252"/>
            <a:ext cx="3584028"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327B129-1103-3A20-8A2C-A299C5055A4F}"/>
              </a:ext>
            </a:extLst>
          </p:cNvPr>
          <p:cNvCxnSpPr/>
          <p:nvPr/>
        </p:nvCxnSpPr>
        <p:spPr>
          <a:xfrm>
            <a:off x="996808" y="1623428"/>
            <a:ext cx="3584028"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40BD97E-6FCB-68B0-F421-A12CC48C0A5C}"/>
              </a:ext>
            </a:extLst>
          </p:cNvPr>
          <p:cNvGrpSpPr/>
          <p:nvPr/>
        </p:nvGrpSpPr>
        <p:grpSpPr>
          <a:xfrm>
            <a:off x="167076" y="4764790"/>
            <a:ext cx="4699238" cy="400110"/>
            <a:chOff x="167076" y="4797116"/>
            <a:chExt cx="4699238" cy="400110"/>
          </a:xfrm>
        </p:grpSpPr>
        <p:sp>
          <p:nvSpPr>
            <p:cNvPr id="31" name="Hexagon 30">
              <a:extLst>
                <a:ext uri="{FF2B5EF4-FFF2-40B4-BE49-F238E27FC236}">
                  <a16:creationId xmlns:a16="http://schemas.microsoft.com/office/drawing/2014/main" id="{85998414-30BC-16C8-4A82-B21916F841F0}"/>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8E30646-650B-743F-258C-D9A55C3C77E0}"/>
                </a:ext>
              </a:extLst>
            </p:cNvPr>
            <p:cNvSpPr txBox="1"/>
            <p:nvPr/>
          </p:nvSpPr>
          <p:spPr>
            <a:xfrm>
              <a:off x="738934" y="4797116"/>
              <a:ext cx="412738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pic>
          <p:nvPicPr>
            <p:cNvPr id="14" name="Graphic 13" descr="Completed outline">
              <a:extLst>
                <a:ext uri="{FF2B5EF4-FFF2-40B4-BE49-F238E27FC236}">
                  <a16:creationId xmlns:a16="http://schemas.microsoft.com/office/drawing/2014/main" id="{52D1D2CF-BF67-A1A0-1560-ED143D4827E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1120" y="4864435"/>
              <a:ext cx="289494" cy="289494"/>
            </a:xfrm>
            <a:prstGeom prst="rect">
              <a:avLst/>
            </a:prstGeom>
          </p:spPr>
        </p:pic>
      </p:grpSp>
    </p:spTree>
    <p:extLst>
      <p:ext uri="{BB962C8B-B14F-4D97-AF65-F5344CB8AC3E}">
        <p14:creationId xmlns:p14="http://schemas.microsoft.com/office/powerpoint/2010/main" val="395168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ppt_x"/>
                                          </p:val>
                                        </p:tav>
                                        <p:tav tm="100000">
                                          <p:val>
                                            <p:strVal val="#ppt_x"/>
                                          </p:val>
                                        </p:tav>
                                      </p:tavLst>
                                    </p:anim>
                                    <p:anim calcmode="lin" valueType="num">
                                      <p:cBhvr additive="base">
                                        <p:cTn id="8" dur="10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ppt_x"/>
                                          </p:val>
                                        </p:tav>
                                        <p:tav tm="100000">
                                          <p:val>
                                            <p:strVal val="#ppt_x"/>
                                          </p:val>
                                        </p:tav>
                                      </p:tavLst>
                                    </p:anim>
                                    <p:anim calcmode="lin" valueType="num">
                                      <p:cBhvr additive="base">
                                        <p:cTn id="12" dur="10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6" presetClass="emph" presetSubtype="0" fill="hold" nodeType="withEffect">
                                  <p:stCondLst>
                                    <p:cond delay="0"/>
                                  </p:stCondLst>
                                  <p:childTnLst>
                                    <p:animEffect transition="out" filter="fade">
                                      <p:cBhvr>
                                        <p:cTn id="18" dur="3000" tmFilter="0, 0; .2, .5; .8, .5; 1, 0"/>
                                        <p:tgtEl>
                                          <p:spTgt spid="4"/>
                                        </p:tgtEl>
                                      </p:cBhvr>
                                    </p:animEffect>
                                    <p:animScale>
                                      <p:cBhvr>
                                        <p:cTn id="19" dur="1500" autoRev="1" fill="hold"/>
                                        <p:tgtEl>
                                          <p:spTgt spid="4"/>
                                        </p:tgtEl>
                                      </p:cBhvr>
                                      <p:by x="105000" y="105000"/>
                                    </p:animScale>
                                  </p:childTnLst>
                                </p:cTn>
                              </p:par>
                              <p:par>
                                <p:cTn id="20" presetID="22" presetClass="entr" presetSubtype="8"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500"/>
                                        <p:tgtEl>
                                          <p:spTgt spid="22"/>
                                        </p:tgtEl>
                                      </p:cBhvr>
                                    </p:animEffect>
                                  </p:childTnLst>
                                </p:cTn>
                              </p:par>
                              <p:par>
                                <p:cTn id="23" presetID="2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1750"/>
                                        <p:tgtEl>
                                          <p:spTgt spid="23"/>
                                        </p:tgtEl>
                                      </p:cBhvr>
                                    </p:animEffect>
                                  </p:childTnLst>
                                </p:cTn>
                              </p:par>
                              <p:par>
                                <p:cTn id="26" presetID="22" presetClass="entr" presetSubtype="8"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2000"/>
                                        <p:tgtEl>
                                          <p:spTgt spid="24"/>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225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2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Text&#10;&#10;Description automatically generated">
            <a:extLst>
              <a:ext uri="{FF2B5EF4-FFF2-40B4-BE49-F238E27FC236}">
                <a16:creationId xmlns:a16="http://schemas.microsoft.com/office/drawing/2014/main" id="{7D6A1175-8F63-7258-AFDA-0482C7D2EE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7436" y="3909203"/>
            <a:ext cx="3837128" cy="2190292"/>
          </a:xfrm>
          <a:prstGeom prst="rect">
            <a:avLst/>
          </a:prstGeom>
        </p:spPr>
      </p:pic>
      <p:sp>
        <p:nvSpPr>
          <p:cNvPr id="4" name="Rectangle 3">
            <a:extLst>
              <a:ext uri="{FF2B5EF4-FFF2-40B4-BE49-F238E27FC236}">
                <a16:creationId xmlns:a16="http://schemas.microsoft.com/office/drawing/2014/main" id="{154129EC-5073-3286-14ED-800A2B2809C2}"/>
              </a:ext>
            </a:extLst>
          </p:cNvPr>
          <p:cNvSpPr/>
          <p:nvPr/>
        </p:nvSpPr>
        <p:spPr>
          <a:xfrm>
            <a:off x="0" y="2201338"/>
            <a:ext cx="2348917" cy="465666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watching a group of people fly kites&#10;&#10;Description automatically generated with low confidence">
            <a:extLst>
              <a:ext uri="{FF2B5EF4-FFF2-40B4-BE49-F238E27FC236}">
                <a16:creationId xmlns:a16="http://schemas.microsoft.com/office/drawing/2014/main" id="{865C8652-C434-F242-327B-DE4FA9952F36}"/>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t="-1" b="43251"/>
          <a:stretch/>
        </p:blipFill>
        <p:spPr>
          <a:xfrm>
            <a:off x="-1" y="0"/>
            <a:ext cx="6508021" cy="2201338"/>
          </a:xfrm>
          <a:prstGeom prst="rect">
            <a:avLst/>
          </a:prstGeom>
        </p:spPr>
      </p:pic>
      <p:grpSp>
        <p:nvGrpSpPr>
          <p:cNvPr id="6" name="Group 5">
            <a:extLst>
              <a:ext uri="{FF2B5EF4-FFF2-40B4-BE49-F238E27FC236}">
                <a16:creationId xmlns:a16="http://schemas.microsoft.com/office/drawing/2014/main" id="{440FF381-A4D8-BDBE-EFA9-4EF0A30175DF}"/>
              </a:ext>
            </a:extLst>
          </p:cNvPr>
          <p:cNvGrpSpPr/>
          <p:nvPr/>
        </p:nvGrpSpPr>
        <p:grpSpPr>
          <a:xfrm>
            <a:off x="306701" y="1437557"/>
            <a:ext cx="1735514" cy="1527561"/>
            <a:chOff x="306701" y="1437557"/>
            <a:chExt cx="1735514" cy="1527561"/>
          </a:xfrm>
        </p:grpSpPr>
        <p:sp>
          <p:nvSpPr>
            <p:cNvPr id="5" name="Hexagon 4">
              <a:extLst>
                <a:ext uri="{FF2B5EF4-FFF2-40B4-BE49-F238E27FC236}">
                  <a16:creationId xmlns:a16="http://schemas.microsoft.com/office/drawing/2014/main" id="{521C2A7B-937C-D548-752C-C84AE12B4D45}"/>
                </a:ext>
              </a:extLst>
            </p:cNvPr>
            <p:cNvSpPr/>
            <p:nvPr/>
          </p:nvSpPr>
          <p:spPr>
            <a:xfrm>
              <a:off x="306701" y="1437557"/>
              <a:ext cx="1735514" cy="1527561"/>
            </a:xfrm>
            <a:prstGeom prst="hexagon">
              <a:avLst/>
            </a:prstGeom>
            <a:solidFill>
              <a:schemeClr val="accent4">
                <a:lumMod val="60000"/>
                <a:lumOff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Open book outline">
              <a:extLst>
                <a:ext uri="{FF2B5EF4-FFF2-40B4-BE49-F238E27FC236}">
                  <a16:creationId xmlns:a16="http://schemas.microsoft.com/office/drawing/2014/main" id="{3A1B5BDC-2FA8-4561-2AD1-E1D6204B30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0632" y="1687511"/>
              <a:ext cx="1027652" cy="1027652"/>
            </a:xfrm>
            <a:prstGeom prst="rect">
              <a:avLst/>
            </a:prstGeom>
          </p:spPr>
        </p:pic>
      </p:grpSp>
      <p:grpSp>
        <p:nvGrpSpPr>
          <p:cNvPr id="19" name="Group 18">
            <a:extLst>
              <a:ext uri="{FF2B5EF4-FFF2-40B4-BE49-F238E27FC236}">
                <a16:creationId xmlns:a16="http://schemas.microsoft.com/office/drawing/2014/main" id="{7DA1E3C2-42F8-E79F-989D-830297B5F584}"/>
              </a:ext>
            </a:extLst>
          </p:cNvPr>
          <p:cNvGrpSpPr/>
          <p:nvPr/>
        </p:nvGrpSpPr>
        <p:grpSpPr>
          <a:xfrm>
            <a:off x="6508021" y="26832"/>
            <a:ext cx="5173301" cy="861774"/>
            <a:chOff x="6508021" y="26832"/>
            <a:chExt cx="5173301" cy="861774"/>
          </a:xfrm>
        </p:grpSpPr>
        <p:sp>
          <p:nvSpPr>
            <p:cNvPr id="8" name="TextBox 7">
              <a:extLst>
                <a:ext uri="{FF2B5EF4-FFF2-40B4-BE49-F238E27FC236}">
                  <a16:creationId xmlns:a16="http://schemas.microsoft.com/office/drawing/2014/main" id="{D89B804B-BBDC-ABF4-53E0-5208B09ED1EA}"/>
                </a:ext>
              </a:extLst>
            </p:cNvPr>
            <p:cNvSpPr txBox="1"/>
            <p:nvPr/>
          </p:nvSpPr>
          <p:spPr>
            <a:xfrm>
              <a:off x="8205706" y="26832"/>
              <a:ext cx="3475616" cy="861774"/>
            </a:xfrm>
            <a:prstGeom prst="rect">
              <a:avLst/>
            </a:prstGeom>
            <a:noFill/>
          </p:spPr>
          <p:txBody>
            <a:bodyPr wrap="square" rtlCol="0">
              <a:spAutoFit/>
            </a:bodyPr>
            <a:lstStyle/>
            <a:p>
              <a:r>
                <a:rPr lang="en-US" sz="5000" dirty="0">
                  <a:solidFill>
                    <a:srgbClr val="FFC000"/>
                  </a:solidFill>
                  <a:latin typeface="Cavolini" panose="020B0502040204020203" pitchFamily="66" charset="0"/>
                  <a:cs typeface="Cavolini" panose="020B0502040204020203" pitchFamily="66" charset="0"/>
                </a:rPr>
                <a:t>QR-code</a:t>
              </a:r>
            </a:p>
          </p:txBody>
        </p:sp>
        <p:sp>
          <p:nvSpPr>
            <p:cNvPr id="10" name="TextBox 9">
              <a:extLst>
                <a:ext uri="{FF2B5EF4-FFF2-40B4-BE49-F238E27FC236}">
                  <a16:creationId xmlns:a16="http://schemas.microsoft.com/office/drawing/2014/main" id="{A5785F89-B5FD-23CB-2828-1CD563649B05}"/>
                </a:ext>
              </a:extLst>
            </p:cNvPr>
            <p:cNvSpPr txBox="1"/>
            <p:nvPr/>
          </p:nvSpPr>
          <p:spPr>
            <a:xfrm>
              <a:off x="6508021" y="103032"/>
              <a:ext cx="1547731" cy="553998"/>
            </a:xfrm>
            <a:prstGeom prst="rect">
              <a:avLst/>
            </a:prstGeom>
            <a:noFill/>
          </p:spPr>
          <p:txBody>
            <a:bodyPr wrap="square" rtlCol="0">
              <a:spAutoFit/>
            </a:bodyPr>
            <a:lstStyle/>
            <a:p>
              <a:r>
                <a:rPr lang="en-US" sz="3000" dirty="0">
                  <a:solidFill>
                    <a:schemeClr val="accent5">
                      <a:lumMod val="50000"/>
                    </a:schemeClr>
                  </a:solidFill>
                  <a:latin typeface="Cavolini" panose="020B0502040204020203" pitchFamily="66" charset="0"/>
                  <a:cs typeface="Cavolini" panose="020B0502040204020203" pitchFamily="66" charset="0"/>
                </a:rPr>
                <a:t>About</a:t>
              </a:r>
            </a:p>
          </p:txBody>
        </p:sp>
      </p:grpSp>
      <p:sp>
        <p:nvSpPr>
          <p:cNvPr id="11" name="TextBox 10">
            <a:extLst>
              <a:ext uri="{FF2B5EF4-FFF2-40B4-BE49-F238E27FC236}">
                <a16:creationId xmlns:a16="http://schemas.microsoft.com/office/drawing/2014/main" id="{F0BDDDF9-7ADD-CC8F-4ED9-5DA502F29D60}"/>
              </a:ext>
            </a:extLst>
          </p:cNvPr>
          <p:cNvSpPr txBox="1"/>
          <p:nvPr/>
        </p:nvSpPr>
        <p:spPr>
          <a:xfrm>
            <a:off x="2620384" y="2306229"/>
            <a:ext cx="3475616" cy="553998"/>
          </a:xfrm>
          <a:prstGeom prst="rect">
            <a:avLst/>
          </a:prstGeom>
          <a:noFill/>
        </p:spPr>
        <p:txBody>
          <a:bodyPr wrap="square" rtlCol="0">
            <a:spAutoFit/>
          </a:bodyPr>
          <a:lstStyle/>
          <a:p>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INTRODUCTION</a:t>
            </a:r>
          </a:p>
        </p:txBody>
      </p:sp>
      <p:sp>
        <p:nvSpPr>
          <p:cNvPr id="2" name="TextBox 1">
            <a:extLst>
              <a:ext uri="{FF2B5EF4-FFF2-40B4-BE49-F238E27FC236}">
                <a16:creationId xmlns:a16="http://schemas.microsoft.com/office/drawing/2014/main" id="{11A0B151-A4D1-4E62-B0C6-35893FF5F426}"/>
              </a:ext>
            </a:extLst>
          </p:cNvPr>
          <p:cNvSpPr txBox="1"/>
          <p:nvPr/>
        </p:nvSpPr>
        <p:spPr>
          <a:xfrm>
            <a:off x="6593745" y="807234"/>
            <a:ext cx="5683980" cy="1446550"/>
          </a:xfrm>
          <a:prstGeom prst="rect">
            <a:avLst/>
          </a:prstGeom>
          <a:noFill/>
        </p:spPr>
        <p:txBody>
          <a:bodyPr wrap="square" rtlCol="0" anchor="t">
            <a:spAutoFit/>
          </a:bodyPr>
          <a:lstStyle/>
          <a:p>
            <a:pPr>
              <a:lnSpc>
                <a:spcPct val="150000"/>
              </a:lnSpc>
            </a:pPr>
            <a:r>
              <a:rPr lang="en-US" sz="1200" dirty="0">
                <a:latin typeface="Roboto" panose="02000000000000000000" pitchFamily="2" charset="0"/>
                <a:ea typeface="Roboto" panose="02000000000000000000" pitchFamily="2" charset="0"/>
                <a:cs typeface="Roboto" panose="02000000000000000000" pitchFamily="2" charset="0"/>
              </a:rPr>
              <a:t>A</a:t>
            </a:r>
            <a:r>
              <a:rPr lang="en-US" sz="1200" b="0" i="0" u="none" strike="noStrike" baseline="0" dirty="0">
                <a:latin typeface="Roboto" panose="02000000000000000000" pitchFamily="2" charset="0"/>
                <a:ea typeface="Roboto" panose="02000000000000000000" pitchFamily="2" charset="0"/>
                <a:cs typeface="Roboto" panose="02000000000000000000" pitchFamily="2" charset="0"/>
              </a:rPr>
              <a:t> method of verifying the authenticity and integrity of physical documents. </a:t>
            </a:r>
          </a:p>
          <a:p>
            <a:pPr>
              <a:lnSpc>
                <a:spcPct val="150000"/>
              </a:lnSpc>
            </a:pPr>
            <a:r>
              <a:rPr lang="en-US" sz="1200" dirty="0">
                <a:latin typeface="Roboto" panose="02000000000000000000" pitchFamily="2" charset="0"/>
                <a:ea typeface="Roboto" panose="02000000000000000000" pitchFamily="2" charset="0"/>
                <a:cs typeface="Roboto" panose="02000000000000000000" pitchFamily="2" charset="0"/>
              </a:rPr>
              <a:t>U</a:t>
            </a:r>
            <a:r>
              <a:rPr lang="en-US" sz="1200" b="0" i="0" u="none" strike="noStrike" baseline="0" dirty="0">
                <a:latin typeface="Roboto" panose="02000000000000000000" pitchFamily="2" charset="0"/>
                <a:ea typeface="Roboto" panose="02000000000000000000" pitchFamily="2" charset="0"/>
                <a:cs typeface="Roboto" panose="02000000000000000000" pitchFamily="2" charset="0"/>
              </a:rPr>
              <a:t>se cryptography to create a unique digitally signed QR code tied to the document and the issuer. </a:t>
            </a:r>
          </a:p>
          <a:p>
            <a:pPr>
              <a:lnSpc>
                <a:spcPct val="150000"/>
              </a:lnSpc>
            </a:pPr>
            <a:r>
              <a:rPr lang="en-US" sz="1200" dirty="0">
                <a:latin typeface="Roboto" panose="02000000000000000000" pitchFamily="2" charset="0"/>
                <a:ea typeface="Roboto" panose="02000000000000000000" pitchFamily="2" charset="0"/>
                <a:cs typeface="Roboto" panose="02000000000000000000" pitchFamily="2" charset="0"/>
              </a:rPr>
              <a:t>This code can be scanned by a third party to confirm that the document is valid and has not been tampered with. </a:t>
            </a:r>
          </a:p>
        </p:txBody>
      </p:sp>
      <p:pic>
        <p:nvPicPr>
          <p:cNvPr id="9" name="Picture 8" descr="Graphical user interface&#10;&#10;Description automatically generated with medium confidence">
            <a:extLst>
              <a:ext uri="{FF2B5EF4-FFF2-40B4-BE49-F238E27FC236}">
                <a16:creationId xmlns:a16="http://schemas.microsoft.com/office/drawing/2014/main" id="{2715AF1B-E950-BBF6-EB2C-85E7C540D3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3379" y="2850717"/>
            <a:ext cx="2526430" cy="2294114"/>
          </a:xfrm>
          <a:prstGeom prst="rect">
            <a:avLst/>
          </a:prstGeom>
        </p:spPr>
      </p:pic>
      <p:sp>
        <p:nvSpPr>
          <p:cNvPr id="13" name="TextBox 12">
            <a:extLst>
              <a:ext uri="{FF2B5EF4-FFF2-40B4-BE49-F238E27FC236}">
                <a16:creationId xmlns:a16="http://schemas.microsoft.com/office/drawing/2014/main" id="{48F0C3AD-1A25-502B-1C95-B835A6793D97}"/>
              </a:ext>
            </a:extLst>
          </p:cNvPr>
          <p:cNvSpPr txBox="1"/>
          <p:nvPr/>
        </p:nvSpPr>
        <p:spPr>
          <a:xfrm>
            <a:off x="171450" y="3152891"/>
            <a:ext cx="2009775" cy="1169551"/>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The service of making transcripts, fake university degrees, colleges is more and more</a:t>
            </a:r>
          </a:p>
        </p:txBody>
      </p:sp>
      <p:pic>
        <p:nvPicPr>
          <p:cNvPr id="23" name="Picture 22" descr="Text&#10;&#10;Description automatically generated with medium confidence">
            <a:extLst>
              <a:ext uri="{FF2B5EF4-FFF2-40B4-BE49-F238E27FC236}">
                <a16:creationId xmlns:a16="http://schemas.microsoft.com/office/drawing/2014/main" id="{894D52ED-AEB7-4DCA-FBCF-3509EE8920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3677" y="2347660"/>
            <a:ext cx="4672657" cy="1635430"/>
          </a:xfrm>
          <a:prstGeom prst="rect">
            <a:avLst/>
          </a:prstGeom>
        </p:spPr>
      </p:pic>
      <p:pic>
        <p:nvPicPr>
          <p:cNvPr id="25" name="Picture 24" descr="A picture containing diagram&#10;&#10;Description automatically generated">
            <a:extLst>
              <a:ext uri="{FF2B5EF4-FFF2-40B4-BE49-F238E27FC236}">
                <a16:creationId xmlns:a16="http://schemas.microsoft.com/office/drawing/2014/main" id="{3BB58CC2-C7E8-1BF9-2F84-64C2B48CBA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625" y="4076967"/>
            <a:ext cx="2741729" cy="1892555"/>
          </a:xfrm>
          <a:prstGeom prst="rect">
            <a:avLst/>
          </a:prstGeom>
        </p:spPr>
      </p:pic>
      <p:sp>
        <p:nvSpPr>
          <p:cNvPr id="28" name="Rectangle 27">
            <a:extLst>
              <a:ext uri="{FF2B5EF4-FFF2-40B4-BE49-F238E27FC236}">
                <a16:creationId xmlns:a16="http://schemas.microsoft.com/office/drawing/2014/main" id="{FC9F618E-46E7-F927-C355-FF25075FA322}"/>
              </a:ext>
            </a:extLst>
          </p:cNvPr>
          <p:cNvSpPr/>
          <p:nvPr/>
        </p:nvSpPr>
        <p:spPr>
          <a:xfrm rot="19999101">
            <a:off x="9335460" y="3727491"/>
            <a:ext cx="1750972" cy="6734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00"/>
                </a:solidFill>
                <a:latin typeface="Verdana" panose="020B0604030504040204" pitchFamily="34" charset="0"/>
                <a:ea typeface="Verdana" panose="020B0604030504040204" pitchFamily="34" charset="0"/>
                <a:cs typeface="Roboto" panose="02000000000000000000" pitchFamily="2" charset="0"/>
              </a:rPr>
              <a:t>FAKE</a:t>
            </a:r>
          </a:p>
        </p:txBody>
      </p:sp>
      <p:grpSp>
        <p:nvGrpSpPr>
          <p:cNvPr id="30" name="Group 29">
            <a:extLst>
              <a:ext uri="{FF2B5EF4-FFF2-40B4-BE49-F238E27FC236}">
                <a16:creationId xmlns:a16="http://schemas.microsoft.com/office/drawing/2014/main" id="{6BAE6119-6540-7FCE-5D4D-A63602E41C6E}"/>
              </a:ext>
            </a:extLst>
          </p:cNvPr>
          <p:cNvGrpSpPr/>
          <p:nvPr/>
        </p:nvGrpSpPr>
        <p:grpSpPr>
          <a:xfrm>
            <a:off x="2042215" y="6229467"/>
            <a:ext cx="9972675" cy="553998"/>
            <a:chOff x="1962150" y="6124575"/>
            <a:chExt cx="9972675" cy="553998"/>
          </a:xfrm>
        </p:grpSpPr>
        <p:sp>
          <p:nvSpPr>
            <p:cNvPr id="12" name="Rectangle: Rounded Corners 11">
              <a:extLst>
                <a:ext uri="{FF2B5EF4-FFF2-40B4-BE49-F238E27FC236}">
                  <a16:creationId xmlns:a16="http://schemas.microsoft.com/office/drawing/2014/main" id="{BC739893-E23A-75C1-6697-AACEF175E87C}"/>
                </a:ext>
              </a:extLst>
            </p:cNvPr>
            <p:cNvSpPr/>
            <p:nvPr/>
          </p:nvSpPr>
          <p:spPr>
            <a:xfrm>
              <a:off x="1962150" y="6124575"/>
              <a:ext cx="9972675" cy="5539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92FD92F-A245-66AA-0154-BD565B2EF67D}"/>
                </a:ext>
              </a:extLst>
            </p:cNvPr>
            <p:cNvSpPr txBox="1"/>
            <p:nvPr/>
          </p:nvSpPr>
          <p:spPr>
            <a:xfrm>
              <a:off x="2073619" y="6252573"/>
              <a:ext cx="9749735" cy="307777"/>
            </a:xfrm>
            <a:prstGeom prst="rect">
              <a:avLst/>
            </a:prstGeom>
            <a:noFill/>
          </p:spPr>
          <p:txBody>
            <a:bodyPr wrap="square" rtlCol="0">
              <a:spAutoFit/>
            </a:bodyPr>
            <a:lstStyle/>
            <a:p>
              <a:pPr algn="ctr"/>
              <a:r>
                <a:rPr lang="en-US" sz="14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Delivers highly secure and easily verifiable transcripts and certificates to students in electronic and printed formats</a:t>
              </a:r>
              <a:endParaRPr lang="en-US" sz="1800" b="0" i="0" u="none" strike="noStrike" baseline="0" dirty="0">
                <a:solidFill>
                  <a:schemeClr val="accent5">
                    <a:lumMod val="50000"/>
                  </a:schemeClr>
                </a:solidFill>
                <a:latin typeface="Arial" panose="020B0604020202020204" pitchFamily="34" charset="0"/>
              </a:endParaRPr>
            </a:p>
          </p:txBody>
        </p:sp>
      </p:grpSp>
      <p:cxnSp>
        <p:nvCxnSpPr>
          <p:cNvPr id="16" name="Straight Arrow Connector 15">
            <a:extLst>
              <a:ext uri="{FF2B5EF4-FFF2-40B4-BE49-F238E27FC236}">
                <a16:creationId xmlns:a16="http://schemas.microsoft.com/office/drawing/2014/main" id="{F2A41C52-08B3-780D-7B69-CC8CBDE6DD82}"/>
              </a:ext>
            </a:extLst>
          </p:cNvPr>
          <p:cNvCxnSpPr>
            <a:cxnSpLocks/>
          </p:cNvCxnSpPr>
          <p:nvPr/>
        </p:nvCxnSpPr>
        <p:spPr>
          <a:xfrm>
            <a:off x="6400800" y="3152891"/>
            <a:ext cx="896471"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50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par>
                                <p:cTn id="13" presetID="2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par>
                                <p:cTn id="16" presetID="22" presetClass="entr" presetSubtype="4"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1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childTnLst>
                                </p:cTn>
                              </p:par>
                              <p:par>
                                <p:cTn id="27" presetID="10"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childTnLst>
                                </p:cTn>
                              </p:par>
                              <p:par>
                                <p:cTn id="30" presetID="26"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362">
                                          <p:stCondLst>
                                            <p:cond delay="0"/>
                                          </p:stCondLst>
                                        </p:cTn>
                                        <p:tgtEl>
                                          <p:spTgt spid="28"/>
                                        </p:tgtEl>
                                      </p:cBhvr>
                                    </p:animEffect>
                                    <p:anim calcmode="lin" valueType="num">
                                      <p:cBhvr>
                                        <p:cTn id="33" dur="1139"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4" dur="415"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5" dur="415" tmFilter="0, 0; 0.125,0.2665; 0.25,0.4; 0.375,0.465; 0.5,0.5;  0.625,0.535; 0.75,0.6; 0.875,0.7335; 1,1">
                                          <p:stCondLst>
                                            <p:cond delay="415"/>
                                          </p:stCondLst>
                                        </p:cTn>
                                        <p:tgtEl>
                                          <p:spTgt spid="28"/>
                                        </p:tgtEl>
                                        <p:attrNameLst>
                                          <p:attrName>ppt_y</p:attrName>
                                        </p:attrNameLst>
                                      </p:cBhvr>
                                      <p:tavLst>
                                        <p:tav tm="0" fmla="#ppt_y-sin(pi*$)/9">
                                          <p:val>
                                            <p:fltVal val="0"/>
                                          </p:val>
                                        </p:tav>
                                        <p:tav tm="100000">
                                          <p:val>
                                            <p:fltVal val="1"/>
                                          </p:val>
                                        </p:tav>
                                      </p:tavLst>
                                    </p:anim>
                                    <p:anim calcmode="lin" valueType="num">
                                      <p:cBhvr>
                                        <p:cTn id="36" dur="207" tmFilter="0, 0; 0.125,0.2665; 0.25,0.4; 0.375,0.465; 0.5,0.5;  0.625,0.535; 0.75,0.6; 0.875,0.7335; 1,1">
                                          <p:stCondLst>
                                            <p:cond delay="828"/>
                                          </p:stCondLst>
                                        </p:cTn>
                                        <p:tgtEl>
                                          <p:spTgt spid="28"/>
                                        </p:tgtEl>
                                        <p:attrNameLst>
                                          <p:attrName>ppt_y</p:attrName>
                                        </p:attrNameLst>
                                      </p:cBhvr>
                                      <p:tavLst>
                                        <p:tav tm="0" fmla="#ppt_y-sin(pi*$)/27">
                                          <p:val>
                                            <p:fltVal val="0"/>
                                          </p:val>
                                        </p:tav>
                                        <p:tav tm="100000">
                                          <p:val>
                                            <p:fltVal val="1"/>
                                          </p:val>
                                        </p:tav>
                                      </p:tavLst>
                                    </p:anim>
                                    <p:anim calcmode="lin" valueType="num">
                                      <p:cBhvr>
                                        <p:cTn id="37" dur="103" tmFilter="0, 0; 0.125,0.2665; 0.25,0.4; 0.375,0.465; 0.5,0.5;  0.625,0.535; 0.75,0.6; 0.875,0.7335; 1,1">
                                          <p:stCondLst>
                                            <p:cond delay="1035"/>
                                          </p:stCondLst>
                                        </p:cTn>
                                        <p:tgtEl>
                                          <p:spTgt spid="28"/>
                                        </p:tgtEl>
                                        <p:attrNameLst>
                                          <p:attrName>ppt_y</p:attrName>
                                        </p:attrNameLst>
                                      </p:cBhvr>
                                      <p:tavLst>
                                        <p:tav tm="0" fmla="#ppt_y-sin(pi*$)/81">
                                          <p:val>
                                            <p:fltVal val="0"/>
                                          </p:val>
                                        </p:tav>
                                        <p:tav tm="100000">
                                          <p:val>
                                            <p:fltVal val="1"/>
                                          </p:val>
                                        </p:tav>
                                      </p:tavLst>
                                    </p:anim>
                                    <p:animScale>
                                      <p:cBhvr>
                                        <p:cTn id="38" dur="16">
                                          <p:stCondLst>
                                            <p:cond delay="406"/>
                                          </p:stCondLst>
                                        </p:cTn>
                                        <p:tgtEl>
                                          <p:spTgt spid="28"/>
                                        </p:tgtEl>
                                      </p:cBhvr>
                                      <p:to x="100000" y="60000"/>
                                    </p:animScale>
                                    <p:animScale>
                                      <p:cBhvr>
                                        <p:cTn id="39" dur="104" decel="50000">
                                          <p:stCondLst>
                                            <p:cond delay="423"/>
                                          </p:stCondLst>
                                        </p:cTn>
                                        <p:tgtEl>
                                          <p:spTgt spid="28"/>
                                        </p:tgtEl>
                                      </p:cBhvr>
                                      <p:to x="100000" y="100000"/>
                                    </p:animScale>
                                    <p:animScale>
                                      <p:cBhvr>
                                        <p:cTn id="40" dur="16">
                                          <p:stCondLst>
                                            <p:cond delay="820"/>
                                          </p:stCondLst>
                                        </p:cTn>
                                        <p:tgtEl>
                                          <p:spTgt spid="28"/>
                                        </p:tgtEl>
                                      </p:cBhvr>
                                      <p:to x="100000" y="80000"/>
                                    </p:animScale>
                                    <p:animScale>
                                      <p:cBhvr>
                                        <p:cTn id="41" dur="104" decel="50000">
                                          <p:stCondLst>
                                            <p:cond delay="836"/>
                                          </p:stCondLst>
                                        </p:cTn>
                                        <p:tgtEl>
                                          <p:spTgt spid="28"/>
                                        </p:tgtEl>
                                      </p:cBhvr>
                                      <p:to x="100000" y="100000"/>
                                    </p:animScale>
                                    <p:animScale>
                                      <p:cBhvr>
                                        <p:cTn id="42" dur="16">
                                          <p:stCondLst>
                                            <p:cond delay="1026"/>
                                          </p:stCondLst>
                                        </p:cTn>
                                        <p:tgtEl>
                                          <p:spTgt spid="28"/>
                                        </p:tgtEl>
                                      </p:cBhvr>
                                      <p:to x="100000" y="90000"/>
                                    </p:animScale>
                                    <p:animScale>
                                      <p:cBhvr>
                                        <p:cTn id="43" dur="104" decel="50000">
                                          <p:stCondLst>
                                            <p:cond delay="1042"/>
                                          </p:stCondLst>
                                        </p:cTn>
                                        <p:tgtEl>
                                          <p:spTgt spid="28"/>
                                        </p:tgtEl>
                                      </p:cBhvr>
                                      <p:to x="100000" y="100000"/>
                                    </p:animScale>
                                    <p:animScale>
                                      <p:cBhvr>
                                        <p:cTn id="44" dur="16">
                                          <p:stCondLst>
                                            <p:cond delay="1130"/>
                                          </p:stCondLst>
                                        </p:cTn>
                                        <p:tgtEl>
                                          <p:spTgt spid="28"/>
                                        </p:tgtEl>
                                      </p:cBhvr>
                                      <p:to x="100000" y="95000"/>
                                    </p:animScale>
                                    <p:animScale>
                                      <p:cBhvr>
                                        <p:cTn id="45" dur="104" decel="50000">
                                          <p:stCondLst>
                                            <p:cond delay="1146"/>
                                          </p:stCondLst>
                                        </p:cTn>
                                        <p:tgtEl>
                                          <p:spTgt spid="28"/>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750"/>
                                        <p:tgtEl>
                                          <p:spTgt spid="30"/>
                                        </p:tgtEl>
                                      </p:cBhvr>
                                    </p:animEffect>
                                    <p:anim calcmode="lin" valueType="num">
                                      <p:cBhvr>
                                        <p:cTn id="51" dur="750" fill="hold"/>
                                        <p:tgtEl>
                                          <p:spTgt spid="30"/>
                                        </p:tgtEl>
                                        <p:attrNameLst>
                                          <p:attrName>ppt_x</p:attrName>
                                        </p:attrNameLst>
                                      </p:cBhvr>
                                      <p:tavLst>
                                        <p:tav tm="0">
                                          <p:val>
                                            <p:strVal val="#ppt_x"/>
                                          </p:val>
                                        </p:tav>
                                        <p:tav tm="100000">
                                          <p:val>
                                            <p:strVal val="#ppt_x"/>
                                          </p:val>
                                        </p:tav>
                                      </p:tavLst>
                                    </p:anim>
                                    <p:anim calcmode="lin" valueType="num">
                                      <p:cBhvr>
                                        <p:cTn id="52"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521CCD-0C74-0A31-34F7-685C25F69E1C}"/>
              </a:ext>
            </a:extLst>
          </p:cNvPr>
          <p:cNvSpPr/>
          <p:nvPr/>
        </p:nvSpPr>
        <p:spPr>
          <a:xfrm>
            <a:off x="0" y="0"/>
            <a:ext cx="5986383"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FC06F6B-ABF8-596D-CEBD-9B5473EA6399}"/>
              </a:ext>
            </a:extLst>
          </p:cNvPr>
          <p:cNvSpPr/>
          <p:nvPr/>
        </p:nvSpPr>
        <p:spPr>
          <a:xfrm>
            <a:off x="6061652" y="1"/>
            <a:ext cx="6130348" cy="686638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F4904E8F-324A-299A-8F54-3EC879E41C12}"/>
              </a:ext>
            </a:extLst>
          </p:cNvPr>
          <p:cNvGrpSpPr/>
          <p:nvPr/>
        </p:nvGrpSpPr>
        <p:grpSpPr>
          <a:xfrm>
            <a:off x="8428974" y="310839"/>
            <a:ext cx="1884503" cy="1503329"/>
            <a:chOff x="8428974" y="310839"/>
            <a:chExt cx="1884503" cy="1503329"/>
          </a:xfrm>
        </p:grpSpPr>
        <p:sp>
          <p:nvSpPr>
            <p:cNvPr id="9" name="TextBox 8">
              <a:extLst>
                <a:ext uri="{FF2B5EF4-FFF2-40B4-BE49-F238E27FC236}">
                  <a16:creationId xmlns:a16="http://schemas.microsoft.com/office/drawing/2014/main" id="{C1CD1804-4A0B-A859-CC9A-3F80BCCE4316}"/>
                </a:ext>
              </a:extLst>
            </p:cNvPr>
            <p:cNvSpPr txBox="1"/>
            <p:nvPr/>
          </p:nvSpPr>
          <p:spPr>
            <a:xfrm>
              <a:off x="8428974" y="1260170"/>
              <a:ext cx="1884503" cy="553998"/>
            </a:xfrm>
            <a:prstGeom prst="rect">
              <a:avLst/>
            </a:prstGeom>
            <a:noFill/>
          </p:spPr>
          <p:txBody>
            <a:bodyPr wrap="square" rtlCol="0">
              <a:spAutoFit/>
            </a:bodyPr>
            <a:lstStyle/>
            <a:p>
              <a:r>
                <a:rPr lang="en-US" sz="30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Problems</a:t>
              </a:r>
            </a:p>
          </p:txBody>
        </p:sp>
        <p:pic>
          <p:nvPicPr>
            <p:cNvPr id="16" name="Picture 15" descr="Icon&#10;&#10;Description automatically generated">
              <a:extLst>
                <a:ext uri="{FF2B5EF4-FFF2-40B4-BE49-F238E27FC236}">
                  <a16:creationId xmlns:a16="http://schemas.microsoft.com/office/drawing/2014/main" id="{F9FF2B99-151D-D1F4-53C3-11BD2C9C2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2774" y="310839"/>
              <a:ext cx="792251" cy="792251"/>
            </a:xfrm>
            <a:prstGeom prst="rect">
              <a:avLst/>
            </a:prstGeom>
          </p:spPr>
        </p:pic>
      </p:grpSp>
      <p:grpSp>
        <p:nvGrpSpPr>
          <p:cNvPr id="4" name="Group 3">
            <a:extLst>
              <a:ext uri="{FF2B5EF4-FFF2-40B4-BE49-F238E27FC236}">
                <a16:creationId xmlns:a16="http://schemas.microsoft.com/office/drawing/2014/main" id="{3C34D646-20CD-EBA8-10BA-D0828238FF3B}"/>
              </a:ext>
            </a:extLst>
          </p:cNvPr>
          <p:cNvGrpSpPr/>
          <p:nvPr/>
        </p:nvGrpSpPr>
        <p:grpSpPr>
          <a:xfrm>
            <a:off x="2031530" y="330502"/>
            <a:ext cx="2132817" cy="1500442"/>
            <a:chOff x="2031530" y="330502"/>
            <a:chExt cx="2132817" cy="1500442"/>
          </a:xfrm>
        </p:grpSpPr>
        <p:sp>
          <p:nvSpPr>
            <p:cNvPr id="10" name="TextBox 9">
              <a:extLst>
                <a:ext uri="{FF2B5EF4-FFF2-40B4-BE49-F238E27FC236}">
                  <a16:creationId xmlns:a16="http://schemas.microsoft.com/office/drawing/2014/main" id="{336F8E68-0601-6B60-28F7-0857E2F56F29}"/>
                </a:ext>
              </a:extLst>
            </p:cNvPr>
            <p:cNvSpPr txBox="1"/>
            <p:nvPr/>
          </p:nvSpPr>
          <p:spPr>
            <a:xfrm>
              <a:off x="2031530" y="1276946"/>
              <a:ext cx="2132817" cy="553998"/>
            </a:xfrm>
            <a:prstGeom prst="rect">
              <a:avLst/>
            </a:prstGeom>
            <a:noFill/>
          </p:spPr>
          <p:txBody>
            <a:bodyPr wrap="square" rtlCol="0">
              <a:spAutoFit/>
            </a:bodyPr>
            <a:lstStyle/>
            <a:p>
              <a:r>
                <a:rPr lang="en-US" sz="3000" dirty="0">
                  <a:solidFill>
                    <a:srgbClr val="FFC000"/>
                  </a:solidFill>
                  <a:latin typeface="Roboto" panose="02000000000000000000" pitchFamily="2" charset="0"/>
                  <a:ea typeface="Roboto" panose="02000000000000000000" pitchFamily="2" charset="0"/>
                  <a:cs typeface="Roboto" panose="02000000000000000000" pitchFamily="2" charset="0"/>
                </a:rPr>
                <a:t>Challenge</a:t>
              </a:r>
              <a:r>
                <a:rPr lang="en-US" sz="3000" dirty="0">
                  <a:solidFill>
                    <a:schemeClr val="accent5">
                      <a:lumMod val="50000"/>
                    </a:schemeClr>
                  </a:solidFill>
                  <a:latin typeface="Arial" panose="020B0604020202020204" pitchFamily="34" charset="0"/>
                  <a:cs typeface="Arial" panose="020B0604020202020204" pitchFamily="34" charset="0"/>
                </a:rPr>
                <a:t>s</a:t>
              </a:r>
            </a:p>
          </p:txBody>
        </p:sp>
        <p:pic>
          <p:nvPicPr>
            <p:cNvPr id="18" name="Picture 17" descr="Icon&#10;&#10;Description automatically generated">
              <a:extLst>
                <a:ext uri="{FF2B5EF4-FFF2-40B4-BE49-F238E27FC236}">
                  <a16:creationId xmlns:a16="http://schemas.microsoft.com/office/drawing/2014/main" id="{B572B4A7-4661-C164-F34C-CE9A88255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2112" y="330502"/>
              <a:ext cx="724488" cy="724488"/>
            </a:xfrm>
            <a:prstGeom prst="rect">
              <a:avLst/>
            </a:prstGeom>
          </p:spPr>
        </p:pic>
      </p:grpSp>
      <p:sp>
        <p:nvSpPr>
          <p:cNvPr id="5" name="TextBox 4">
            <a:extLst>
              <a:ext uri="{FF2B5EF4-FFF2-40B4-BE49-F238E27FC236}">
                <a16:creationId xmlns:a16="http://schemas.microsoft.com/office/drawing/2014/main" id="{0813EC57-E9C4-66AC-63B5-9CC0633F9EAB}"/>
              </a:ext>
            </a:extLst>
          </p:cNvPr>
          <p:cNvSpPr txBox="1"/>
          <p:nvPr/>
        </p:nvSpPr>
        <p:spPr>
          <a:xfrm>
            <a:off x="914400" y="1864086"/>
            <a:ext cx="4724400" cy="523220"/>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Fake degrees and transcripts are becoming more and more widespread, sophisticated, and difficult to verify</a:t>
            </a:r>
          </a:p>
        </p:txBody>
      </p:sp>
      <p:sp>
        <p:nvSpPr>
          <p:cNvPr id="6" name="TextBox 5">
            <a:extLst>
              <a:ext uri="{FF2B5EF4-FFF2-40B4-BE49-F238E27FC236}">
                <a16:creationId xmlns:a16="http://schemas.microsoft.com/office/drawing/2014/main" id="{064BD37C-6DB4-9CEA-EB6F-5529CE11F7EC}"/>
              </a:ext>
            </a:extLst>
          </p:cNvPr>
          <p:cNvSpPr txBox="1"/>
          <p:nvPr/>
        </p:nvSpPr>
        <p:spPr>
          <a:xfrm>
            <a:off x="914400" y="2691816"/>
            <a:ext cx="4724400" cy="738664"/>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I</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mplement the best systems to make their certificates and transcripts tamper-proof and unforgeable in both formats digital and physical </a:t>
            </a:r>
            <a:endParaRPr lang="en-US" sz="14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28BF6794-4D19-9712-A247-0D85E8A5B244}"/>
              </a:ext>
            </a:extLst>
          </p:cNvPr>
          <p:cNvSpPr txBox="1"/>
          <p:nvPr/>
        </p:nvSpPr>
        <p:spPr>
          <a:xfrm>
            <a:off x="914400" y="3734990"/>
            <a:ext cx="4724400" cy="738664"/>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P</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rovide a valuable service to students by making credentials instantly verifiable by third parties like other universities, embassy visa officers and employers </a:t>
            </a:r>
            <a:endParaRPr lang="en-US" sz="14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B458876D-726B-92EA-C2FD-D8DFFBD8DF16}"/>
              </a:ext>
            </a:extLst>
          </p:cNvPr>
          <p:cNvSpPr txBox="1"/>
          <p:nvPr/>
        </p:nvSpPr>
        <p:spPr>
          <a:xfrm>
            <a:off x="6776615" y="1864086"/>
            <a:ext cx="4824834" cy="523220"/>
          </a:xfrm>
          <a:prstGeom prst="rect">
            <a:avLst/>
          </a:prstGeom>
          <a:noFill/>
        </p:spPr>
        <p:txBody>
          <a:bodyPr wrap="square" rtlCol="0">
            <a:spAutoFit/>
          </a:bodyPr>
          <a:lstStyle/>
          <a:p>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Educational certificates and transcripts play a critical role in a person’s life and career </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 name="Hexagon 10">
            <a:extLst>
              <a:ext uri="{FF2B5EF4-FFF2-40B4-BE49-F238E27FC236}">
                <a16:creationId xmlns:a16="http://schemas.microsoft.com/office/drawing/2014/main" id="{44F55ADE-689F-1137-E627-BA560018476C}"/>
              </a:ext>
            </a:extLst>
          </p:cNvPr>
          <p:cNvSpPr/>
          <p:nvPr/>
        </p:nvSpPr>
        <p:spPr>
          <a:xfrm rot="20013863">
            <a:off x="-296737" y="5470849"/>
            <a:ext cx="3473180" cy="3075093"/>
          </a:xfrm>
          <a:prstGeom prst="hexagon">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id="{D4C53D3F-8FEB-9758-7B9A-A68E244449C6}"/>
              </a:ext>
            </a:extLst>
          </p:cNvPr>
          <p:cNvSpPr/>
          <p:nvPr/>
        </p:nvSpPr>
        <p:spPr>
          <a:xfrm>
            <a:off x="2489903" y="5587709"/>
            <a:ext cx="1216069" cy="1048335"/>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2AABF9A-3CB8-FD03-B902-2AF78FFDD669}"/>
              </a:ext>
            </a:extLst>
          </p:cNvPr>
          <p:cNvSpPr txBox="1"/>
          <p:nvPr/>
        </p:nvSpPr>
        <p:spPr>
          <a:xfrm>
            <a:off x="6776614" y="2659826"/>
            <a:ext cx="4824835" cy="523220"/>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a:t>
            </a:r>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erification of educational credentials, traditionally one or more of the following approaches are used:  </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22" name="Group 21">
            <a:extLst>
              <a:ext uri="{FF2B5EF4-FFF2-40B4-BE49-F238E27FC236}">
                <a16:creationId xmlns:a16="http://schemas.microsoft.com/office/drawing/2014/main" id="{733A6B82-C73D-2166-4DA1-084E484A4D94}"/>
              </a:ext>
            </a:extLst>
          </p:cNvPr>
          <p:cNvGrpSpPr/>
          <p:nvPr/>
        </p:nvGrpSpPr>
        <p:grpSpPr>
          <a:xfrm>
            <a:off x="6050360" y="3437317"/>
            <a:ext cx="1581208" cy="987901"/>
            <a:chOff x="6050360" y="3437317"/>
            <a:chExt cx="1581208" cy="987901"/>
          </a:xfrm>
        </p:grpSpPr>
        <p:sp>
          <p:nvSpPr>
            <p:cNvPr id="13" name="Hexagon 12">
              <a:extLst>
                <a:ext uri="{FF2B5EF4-FFF2-40B4-BE49-F238E27FC236}">
                  <a16:creationId xmlns:a16="http://schemas.microsoft.com/office/drawing/2014/main" id="{FE257443-F1A5-3E5F-B033-D2BA7EB99265}"/>
                </a:ext>
              </a:extLst>
            </p:cNvPr>
            <p:cNvSpPr/>
            <p:nvPr/>
          </p:nvSpPr>
          <p:spPr>
            <a:xfrm>
              <a:off x="6488309" y="3437317"/>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1</a:t>
              </a:r>
            </a:p>
          </p:txBody>
        </p:sp>
        <p:sp>
          <p:nvSpPr>
            <p:cNvPr id="21" name="TextBox 20">
              <a:extLst>
                <a:ext uri="{FF2B5EF4-FFF2-40B4-BE49-F238E27FC236}">
                  <a16:creationId xmlns:a16="http://schemas.microsoft.com/office/drawing/2014/main" id="{9CC355C9-A097-95BD-2D0B-43FDAAEA9E69}"/>
                </a:ext>
              </a:extLst>
            </p:cNvPr>
            <p:cNvSpPr txBox="1"/>
            <p:nvPr/>
          </p:nvSpPr>
          <p:spPr>
            <a:xfrm>
              <a:off x="6050360" y="4148219"/>
              <a:ext cx="1581208" cy="276999"/>
            </a:xfrm>
            <a:prstGeom prst="rect">
              <a:avLst/>
            </a:prstGeom>
            <a:noFill/>
          </p:spPr>
          <p:txBody>
            <a:bodyPr wrap="square" rtlCol="0">
              <a:spAutoFit/>
            </a:bodyPr>
            <a:lstStyle/>
            <a:p>
              <a:pPr algn="ctr"/>
              <a:r>
                <a:rPr lang="en-US" sz="120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Clearing house</a:t>
              </a:r>
            </a:p>
          </p:txBody>
        </p:sp>
      </p:grpSp>
      <p:grpSp>
        <p:nvGrpSpPr>
          <p:cNvPr id="24" name="Group 23">
            <a:extLst>
              <a:ext uri="{FF2B5EF4-FFF2-40B4-BE49-F238E27FC236}">
                <a16:creationId xmlns:a16="http://schemas.microsoft.com/office/drawing/2014/main" id="{3772DFBB-C9D7-DC0F-1B2A-17A9531851FD}"/>
              </a:ext>
            </a:extLst>
          </p:cNvPr>
          <p:cNvGrpSpPr/>
          <p:nvPr/>
        </p:nvGrpSpPr>
        <p:grpSpPr>
          <a:xfrm>
            <a:off x="7582261" y="3429000"/>
            <a:ext cx="1581208" cy="1580993"/>
            <a:chOff x="7582261" y="3429000"/>
            <a:chExt cx="1581208" cy="1580993"/>
          </a:xfrm>
        </p:grpSpPr>
        <p:sp>
          <p:nvSpPr>
            <p:cNvPr id="14" name="Hexagon 13">
              <a:extLst>
                <a:ext uri="{FF2B5EF4-FFF2-40B4-BE49-F238E27FC236}">
                  <a16:creationId xmlns:a16="http://schemas.microsoft.com/office/drawing/2014/main" id="{63094B05-12CF-B4DD-E8DB-E1A98D0BF2D8}"/>
                </a:ext>
              </a:extLst>
            </p:cNvPr>
            <p:cNvSpPr/>
            <p:nvPr/>
          </p:nvSpPr>
          <p:spPr>
            <a:xfrm>
              <a:off x="8079782"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2</a:t>
              </a:r>
            </a:p>
          </p:txBody>
        </p:sp>
        <p:sp>
          <p:nvSpPr>
            <p:cNvPr id="23" name="TextBox 22">
              <a:extLst>
                <a:ext uri="{FF2B5EF4-FFF2-40B4-BE49-F238E27FC236}">
                  <a16:creationId xmlns:a16="http://schemas.microsoft.com/office/drawing/2014/main" id="{69D768F6-5051-8321-3CD0-4FEFF458B8B3}"/>
                </a:ext>
              </a:extLst>
            </p:cNvPr>
            <p:cNvSpPr txBox="1"/>
            <p:nvPr/>
          </p:nvSpPr>
          <p:spPr>
            <a:xfrm>
              <a:off x="7582261" y="4148219"/>
              <a:ext cx="1581208" cy="861774"/>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Third party </a:t>
              </a:r>
              <a:endParaRPr lang="en-US" sz="1200" i="0" u="none" strike="noStrike" baseline="0" dirty="0">
                <a:solidFill>
                  <a:schemeClr val="accent5">
                    <a:lumMod val="50000"/>
                  </a:schemeClr>
                </a:solidFill>
                <a:latin typeface="Arial" panose="020B0604020202020204" pitchFamily="34" charset="0"/>
              </a:endParaRPr>
            </a:p>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verification service providers </a:t>
              </a:r>
            </a:p>
            <a:p>
              <a:pPr algn="ctr"/>
              <a:r>
                <a:rPr lang="en-US" sz="1400" b="1" dirty="0">
                  <a:solidFill>
                    <a:srgbClr val="000000"/>
                  </a:solidFill>
                  <a:latin typeface="Roboto" panose="02000000000000000000" pitchFamily="2" charset="0"/>
                  <a:ea typeface="Roboto" panose="02000000000000000000" pitchFamily="2" charset="0"/>
                  <a:cs typeface="Roboto" panose="02000000000000000000" pitchFamily="2" charset="0"/>
                </a:rPr>
                <a:t> </a:t>
              </a:r>
            </a:p>
          </p:txBody>
        </p:sp>
      </p:grpSp>
      <p:grpSp>
        <p:nvGrpSpPr>
          <p:cNvPr id="26" name="Group 25">
            <a:extLst>
              <a:ext uri="{FF2B5EF4-FFF2-40B4-BE49-F238E27FC236}">
                <a16:creationId xmlns:a16="http://schemas.microsoft.com/office/drawing/2014/main" id="{77826603-FB12-9C12-3DED-C7E48FA95459}"/>
              </a:ext>
            </a:extLst>
          </p:cNvPr>
          <p:cNvGrpSpPr/>
          <p:nvPr/>
        </p:nvGrpSpPr>
        <p:grpSpPr>
          <a:xfrm>
            <a:off x="9114162" y="3429000"/>
            <a:ext cx="1581208" cy="996218"/>
            <a:chOff x="9114162" y="3429000"/>
            <a:chExt cx="1581208" cy="996218"/>
          </a:xfrm>
        </p:grpSpPr>
        <p:sp>
          <p:nvSpPr>
            <p:cNvPr id="15" name="Hexagon 14">
              <a:extLst>
                <a:ext uri="{FF2B5EF4-FFF2-40B4-BE49-F238E27FC236}">
                  <a16:creationId xmlns:a16="http://schemas.microsoft.com/office/drawing/2014/main" id="{8F4AA4FE-53DA-4928-35C1-9AD616A65BE2}"/>
                </a:ext>
              </a:extLst>
            </p:cNvPr>
            <p:cNvSpPr/>
            <p:nvPr/>
          </p:nvSpPr>
          <p:spPr>
            <a:xfrm>
              <a:off x="9552111"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3</a:t>
              </a:r>
            </a:p>
          </p:txBody>
        </p:sp>
        <p:sp>
          <p:nvSpPr>
            <p:cNvPr id="25" name="TextBox 24">
              <a:extLst>
                <a:ext uri="{FF2B5EF4-FFF2-40B4-BE49-F238E27FC236}">
                  <a16:creationId xmlns:a16="http://schemas.microsoft.com/office/drawing/2014/main" id="{33EB38D8-5372-DCCB-6DB2-AAAE6C8A7AA7}"/>
                </a:ext>
              </a:extLst>
            </p:cNvPr>
            <p:cNvSpPr txBox="1"/>
            <p:nvPr/>
          </p:nvSpPr>
          <p:spPr>
            <a:xfrm>
              <a:off x="9114162" y="4148219"/>
              <a:ext cx="1581208" cy="276999"/>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Direct approach </a:t>
              </a:r>
            </a:p>
          </p:txBody>
        </p:sp>
      </p:grpSp>
      <p:grpSp>
        <p:nvGrpSpPr>
          <p:cNvPr id="28" name="Group 27">
            <a:extLst>
              <a:ext uri="{FF2B5EF4-FFF2-40B4-BE49-F238E27FC236}">
                <a16:creationId xmlns:a16="http://schemas.microsoft.com/office/drawing/2014/main" id="{B30349B6-34D3-DE4B-F42C-5F7154EBD5A4}"/>
              </a:ext>
            </a:extLst>
          </p:cNvPr>
          <p:cNvGrpSpPr/>
          <p:nvPr/>
        </p:nvGrpSpPr>
        <p:grpSpPr>
          <a:xfrm>
            <a:off x="10646064" y="3429000"/>
            <a:ext cx="1581208" cy="1180884"/>
            <a:chOff x="10646064" y="3429000"/>
            <a:chExt cx="1581208" cy="1180884"/>
          </a:xfrm>
        </p:grpSpPr>
        <p:sp>
          <p:nvSpPr>
            <p:cNvPr id="17" name="Hexagon 16">
              <a:extLst>
                <a:ext uri="{FF2B5EF4-FFF2-40B4-BE49-F238E27FC236}">
                  <a16:creationId xmlns:a16="http://schemas.microsoft.com/office/drawing/2014/main" id="{4071B842-7FEA-FE2B-1CAA-463F6D00FA9A}"/>
                </a:ext>
              </a:extLst>
            </p:cNvPr>
            <p:cNvSpPr/>
            <p:nvPr/>
          </p:nvSpPr>
          <p:spPr>
            <a:xfrm>
              <a:off x="11084013"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4</a:t>
              </a:r>
            </a:p>
          </p:txBody>
        </p:sp>
        <p:sp>
          <p:nvSpPr>
            <p:cNvPr id="27" name="TextBox 26">
              <a:extLst>
                <a:ext uri="{FF2B5EF4-FFF2-40B4-BE49-F238E27FC236}">
                  <a16:creationId xmlns:a16="http://schemas.microsoft.com/office/drawing/2014/main" id="{C609E0FE-E794-8DEE-558E-C27A90A756CD}"/>
                </a:ext>
              </a:extLst>
            </p:cNvPr>
            <p:cNvSpPr txBox="1"/>
            <p:nvPr/>
          </p:nvSpPr>
          <p:spPr>
            <a:xfrm>
              <a:off x="10646064" y="4148219"/>
              <a:ext cx="1581208" cy="461665"/>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Physical Security Features </a:t>
              </a:r>
            </a:p>
          </p:txBody>
        </p:sp>
      </p:grpSp>
      <p:pic>
        <p:nvPicPr>
          <p:cNvPr id="32" name="Graphic 31" descr="Chevron arrows outline">
            <a:extLst>
              <a:ext uri="{FF2B5EF4-FFF2-40B4-BE49-F238E27FC236}">
                <a16:creationId xmlns:a16="http://schemas.microsoft.com/office/drawing/2014/main" id="{62876E14-0ED1-2E36-96E5-37B122A62E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08569" y="3511991"/>
            <a:ext cx="445998" cy="445998"/>
          </a:xfrm>
          <a:prstGeom prst="rect">
            <a:avLst/>
          </a:prstGeom>
        </p:spPr>
      </p:pic>
      <p:pic>
        <p:nvPicPr>
          <p:cNvPr id="35" name="Graphic 34" descr="Chevron arrows outline">
            <a:extLst>
              <a:ext uri="{FF2B5EF4-FFF2-40B4-BE49-F238E27FC236}">
                <a16:creationId xmlns:a16="http://schemas.microsoft.com/office/drawing/2014/main" id="{804C6A15-B131-AA81-D6A5-9902A87278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40470" y="3511991"/>
            <a:ext cx="445998" cy="445998"/>
          </a:xfrm>
          <a:prstGeom prst="rect">
            <a:avLst/>
          </a:prstGeom>
        </p:spPr>
      </p:pic>
      <p:pic>
        <p:nvPicPr>
          <p:cNvPr id="36" name="Graphic 35" descr="Chevron arrows outline">
            <a:extLst>
              <a:ext uri="{FF2B5EF4-FFF2-40B4-BE49-F238E27FC236}">
                <a16:creationId xmlns:a16="http://schemas.microsoft.com/office/drawing/2014/main" id="{4B4C0CFE-4BE7-1751-A3FE-CA9AA6A488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72371" y="3511991"/>
            <a:ext cx="445998" cy="445998"/>
          </a:xfrm>
          <a:prstGeom prst="rect">
            <a:avLst/>
          </a:prstGeom>
        </p:spPr>
      </p:pic>
    </p:spTree>
    <p:extLst>
      <p:ext uri="{BB962C8B-B14F-4D97-AF65-F5344CB8AC3E}">
        <p14:creationId xmlns:p14="http://schemas.microsoft.com/office/powerpoint/2010/main" val="108025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3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style.rotation</p:attrName>
                                        </p:attrNameLst>
                                      </p:cBhvr>
                                      <p:tavLst>
                                        <p:tav tm="0">
                                          <p:val>
                                            <p:fltVal val="90"/>
                                          </p:val>
                                        </p:tav>
                                        <p:tav tm="100000">
                                          <p:val>
                                            <p:fltVal val="0"/>
                                          </p:val>
                                        </p:tav>
                                      </p:tavLst>
                                    </p:anim>
                                    <p:animEffect transition="in" filter="fade">
                                      <p:cBhvr>
                                        <p:cTn id="32" dur="1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750" fill="hold"/>
                                        <p:tgtEl>
                                          <p:spTgt spid="8"/>
                                        </p:tgtEl>
                                        <p:attrNameLst>
                                          <p:attrName>ppt_x</p:attrName>
                                        </p:attrNameLst>
                                      </p:cBhvr>
                                      <p:tavLst>
                                        <p:tav tm="0">
                                          <p:val>
                                            <p:strVal val="1+#ppt_w/2"/>
                                          </p:val>
                                        </p:tav>
                                        <p:tav tm="100000">
                                          <p:val>
                                            <p:strVal val="#ppt_x"/>
                                          </p:val>
                                        </p:tav>
                                      </p:tavLst>
                                    </p:anim>
                                    <p:anim calcmode="lin" valueType="num">
                                      <p:cBhvr additive="base">
                                        <p:cTn id="38"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360"/>
                                          </p:val>
                                        </p:tav>
                                        <p:tav tm="100000">
                                          <p:val>
                                            <p:fltVal val="0"/>
                                          </p:val>
                                        </p:tav>
                                      </p:tavLst>
                                    </p:anim>
                                    <p:animEffect transition="in" filter="fade">
                                      <p:cBhvr>
                                        <p:cTn id="52" dur="1000"/>
                                        <p:tgtEl>
                                          <p:spTgt spid="22"/>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1750" fill="hold"/>
                                        <p:tgtEl>
                                          <p:spTgt spid="24"/>
                                        </p:tgtEl>
                                        <p:attrNameLst>
                                          <p:attrName>ppt_w</p:attrName>
                                        </p:attrNameLst>
                                      </p:cBhvr>
                                      <p:tavLst>
                                        <p:tav tm="0">
                                          <p:val>
                                            <p:fltVal val="0"/>
                                          </p:val>
                                        </p:tav>
                                        <p:tav tm="100000">
                                          <p:val>
                                            <p:strVal val="#ppt_w"/>
                                          </p:val>
                                        </p:tav>
                                      </p:tavLst>
                                    </p:anim>
                                    <p:anim calcmode="lin" valueType="num">
                                      <p:cBhvr>
                                        <p:cTn id="56" dur="1750" fill="hold"/>
                                        <p:tgtEl>
                                          <p:spTgt spid="24"/>
                                        </p:tgtEl>
                                        <p:attrNameLst>
                                          <p:attrName>ppt_h</p:attrName>
                                        </p:attrNameLst>
                                      </p:cBhvr>
                                      <p:tavLst>
                                        <p:tav tm="0">
                                          <p:val>
                                            <p:fltVal val="0"/>
                                          </p:val>
                                        </p:tav>
                                        <p:tav tm="100000">
                                          <p:val>
                                            <p:strVal val="#ppt_h"/>
                                          </p:val>
                                        </p:tav>
                                      </p:tavLst>
                                    </p:anim>
                                    <p:anim calcmode="lin" valueType="num">
                                      <p:cBhvr>
                                        <p:cTn id="57" dur="1750" fill="hold"/>
                                        <p:tgtEl>
                                          <p:spTgt spid="24"/>
                                        </p:tgtEl>
                                        <p:attrNameLst>
                                          <p:attrName>style.rotation</p:attrName>
                                        </p:attrNameLst>
                                      </p:cBhvr>
                                      <p:tavLst>
                                        <p:tav tm="0">
                                          <p:val>
                                            <p:fltVal val="360"/>
                                          </p:val>
                                        </p:tav>
                                        <p:tav tm="100000">
                                          <p:val>
                                            <p:fltVal val="0"/>
                                          </p:val>
                                        </p:tav>
                                      </p:tavLst>
                                    </p:anim>
                                    <p:animEffect transition="in" filter="fade">
                                      <p:cBhvr>
                                        <p:cTn id="58" dur="1750"/>
                                        <p:tgtEl>
                                          <p:spTgt spid="24"/>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1750" fill="hold"/>
                                        <p:tgtEl>
                                          <p:spTgt spid="26"/>
                                        </p:tgtEl>
                                        <p:attrNameLst>
                                          <p:attrName>ppt_w</p:attrName>
                                        </p:attrNameLst>
                                      </p:cBhvr>
                                      <p:tavLst>
                                        <p:tav tm="0">
                                          <p:val>
                                            <p:fltVal val="0"/>
                                          </p:val>
                                        </p:tav>
                                        <p:tav tm="100000">
                                          <p:val>
                                            <p:strVal val="#ppt_w"/>
                                          </p:val>
                                        </p:tav>
                                      </p:tavLst>
                                    </p:anim>
                                    <p:anim calcmode="lin" valueType="num">
                                      <p:cBhvr>
                                        <p:cTn id="62" dur="1750" fill="hold"/>
                                        <p:tgtEl>
                                          <p:spTgt spid="26"/>
                                        </p:tgtEl>
                                        <p:attrNameLst>
                                          <p:attrName>ppt_h</p:attrName>
                                        </p:attrNameLst>
                                      </p:cBhvr>
                                      <p:tavLst>
                                        <p:tav tm="0">
                                          <p:val>
                                            <p:fltVal val="0"/>
                                          </p:val>
                                        </p:tav>
                                        <p:tav tm="100000">
                                          <p:val>
                                            <p:strVal val="#ppt_h"/>
                                          </p:val>
                                        </p:tav>
                                      </p:tavLst>
                                    </p:anim>
                                    <p:anim calcmode="lin" valueType="num">
                                      <p:cBhvr>
                                        <p:cTn id="63" dur="1750" fill="hold"/>
                                        <p:tgtEl>
                                          <p:spTgt spid="26"/>
                                        </p:tgtEl>
                                        <p:attrNameLst>
                                          <p:attrName>style.rotation</p:attrName>
                                        </p:attrNameLst>
                                      </p:cBhvr>
                                      <p:tavLst>
                                        <p:tav tm="0">
                                          <p:val>
                                            <p:fltVal val="360"/>
                                          </p:val>
                                        </p:tav>
                                        <p:tav tm="100000">
                                          <p:val>
                                            <p:fltVal val="0"/>
                                          </p:val>
                                        </p:tav>
                                      </p:tavLst>
                                    </p:anim>
                                    <p:animEffect transition="in" filter="fade">
                                      <p:cBhvr>
                                        <p:cTn id="64" dur="1750"/>
                                        <p:tgtEl>
                                          <p:spTgt spid="26"/>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1750" fill="hold"/>
                                        <p:tgtEl>
                                          <p:spTgt spid="28"/>
                                        </p:tgtEl>
                                        <p:attrNameLst>
                                          <p:attrName>ppt_w</p:attrName>
                                        </p:attrNameLst>
                                      </p:cBhvr>
                                      <p:tavLst>
                                        <p:tav tm="0">
                                          <p:val>
                                            <p:fltVal val="0"/>
                                          </p:val>
                                        </p:tav>
                                        <p:tav tm="100000">
                                          <p:val>
                                            <p:strVal val="#ppt_w"/>
                                          </p:val>
                                        </p:tav>
                                      </p:tavLst>
                                    </p:anim>
                                    <p:anim calcmode="lin" valueType="num">
                                      <p:cBhvr>
                                        <p:cTn id="68" dur="1750" fill="hold"/>
                                        <p:tgtEl>
                                          <p:spTgt spid="28"/>
                                        </p:tgtEl>
                                        <p:attrNameLst>
                                          <p:attrName>ppt_h</p:attrName>
                                        </p:attrNameLst>
                                      </p:cBhvr>
                                      <p:tavLst>
                                        <p:tav tm="0">
                                          <p:val>
                                            <p:fltVal val="0"/>
                                          </p:val>
                                        </p:tav>
                                        <p:tav tm="100000">
                                          <p:val>
                                            <p:strVal val="#ppt_h"/>
                                          </p:val>
                                        </p:tav>
                                      </p:tavLst>
                                    </p:anim>
                                    <p:anim calcmode="lin" valueType="num">
                                      <p:cBhvr>
                                        <p:cTn id="69" dur="1750" fill="hold"/>
                                        <p:tgtEl>
                                          <p:spTgt spid="28"/>
                                        </p:tgtEl>
                                        <p:attrNameLst>
                                          <p:attrName>style.rotation</p:attrName>
                                        </p:attrNameLst>
                                      </p:cBhvr>
                                      <p:tavLst>
                                        <p:tav tm="0">
                                          <p:val>
                                            <p:fltVal val="360"/>
                                          </p:val>
                                        </p:tav>
                                        <p:tav tm="100000">
                                          <p:val>
                                            <p:fltVal val="0"/>
                                          </p:val>
                                        </p:tav>
                                      </p:tavLst>
                                    </p:anim>
                                    <p:animEffect transition="in" filter="fade">
                                      <p:cBhvr>
                                        <p:cTn id="70" dur="1750"/>
                                        <p:tgtEl>
                                          <p:spTgt spid="28"/>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1750" fill="hold"/>
                                        <p:tgtEl>
                                          <p:spTgt spid="32"/>
                                        </p:tgtEl>
                                        <p:attrNameLst>
                                          <p:attrName>ppt_w</p:attrName>
                                        </p:attrNameLst>
                                      </p:cBhvr>
                                      <p:tavLst>
                                        <p:tav tm="0">
                                          <p:val>
                                            <p:fltVal val="0"/>
                                          </p:val>
                                        </p:tav>
                                        <p:tav tm="100000">
                                          <p:val>
                                            <p:strVal val="#ppt_w"/>
                                          </p:val>
                                        </p:tav>
                                      </p:tavLst>
                                    </p:anim>
                                    <p:anim calcmode="lin" valueType="num">
                                      <p:cBhvr>
                                        <p:cTn id="74" dur="1750" fill="hold"/>
                                        <p:tgtEl>
                                          <p:spTgt spid="32"/>
                                        </p:tgtEl>
                                        <p:attrNameLst>
                                          <p:attrName>ppt_h</p:attrName>
                                        </p:attrNameLst>
                                      </p:cBhvr>
                                      <p:tavLst>
                                        <p:tav tm="0">
                                          <p:val>
                                            <p:fltVal val="0"/>
                                          </p:val>
                                        </p:tav>
                                        <p:tav tm="100000">
                                          <p:val>
                                            <p:strVal val="#ppt_h"/>
                                          </p:val>
                                        </p:tav>
                                      </p:tavLst>
                                    </p:anim>
                                    <p:anim calcmode="lin" valueType="num">
                                      <p:cBhvr>
                                        <p:cTn id="75" dur="1750" fill="hold"/>
                                        <p:tgtEl>
                                          <p:spTgt spid="32"/>
                                        </p:tgtEl>
                                        <p:attrNameLst>
                                          <p:attrName>style.rotation</p:attrName>
                                        </p:attrNameLst>
                                      </p:cBhvr>
                                      <p:tavLst>
                                        <p:tav tm="0">
                                          <p:val>
                                            <p:fltVal val="360"/>
                                          </p:val>
                                        </p:tav>
                                        <p:tav tm="100000">
                                          <p:val>
                                            <p:fltVal val="0"/>
                                          </p:val>
                                        </p:tav>
                                      </p:tavLst>
                                    </p:anim>
                                    <p:animEffect transition="in" filter="fade">
                                      <p:cBhvr>
                                        <p:cTn id="76" dur="1750"/>
                                        <p:tgtEl>
                                          <p:spTgt spid="32"/>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1750" fill="hold"/>
                                        <p:tgtEl>
                                          <p:spTgt spid="35"/>
                                        </p:tgtEl>
                                        <p:attrNameLst>
                                          <p:attrName>ppt_w</p:attrName>
                                        </p:attrNameLst>
                                      </p:cBhvr>
                                      <p:tavLst>
                                        <p:tav tm="0">
                                          <p:val>
                                            <p:fltVal val="0"/>
                                          </p:val>
                                        </p:tav>
                                        <p:tav tm="100000">
                                          <p:val>
                                            <p:strVal val="#ppt_w"/>
                                          </p:val>
                                        </p:tav>
                                      </p:tavLst>
                                    </p:anim>
                                    <p:anim calcmode="lin" valueType="num">
                                      <p:cBhvr>
                                        <p:cTn id="80" dur="1750" fill="hold"/>
                                        <p:tgtEl>
                                          <p:spTgt spid="35"/>
                                        </p:tgtEl>
                                        <p:attrNameLst>
                                          <p:attrName>ppt_h</p:attrName>
                                        </p:attrNameLst>
                                      </p:cBhvr>
                                      <p:tavLst>
                                        <p:tav tm="0">
                                          <p:val>
                                            <p:fltVal val="0"/>
                                          </p:val>
                                        </p:tav>
                                        <p:tav tm="100000">
                                          <p:val>
                                            <p:strVal val="#ppt_h"/>
                                          </p:val>
                                        </p:tav>
                                      </p:tavLst>
                                    </p:anim>
                                    <p:anim calcmode="lin" valueType="num">
                                      <p:cBhvr>
                                        <p:cTn id="81" dur="1750" fill="hold"/>
                                        <p:tgtEl>
                                          <p:spTgt spid="35"/>
                                        </p:tgtEl>
                                        <p:attrNameLst>
                                          <p:attrName>style.rotation</p:attrName>
                                        </p:attrNameLst>
                                      </p:cBhvr>
                                      <p:tavLst>
                                        <p:tav tm="0">
                                          <p:val>
                                            <p:fltVal val="360"/>
                                          </p:val>
                                        </p:tav>
                                        <p:tav tm="100000">
                                          <p:val>
                                            <p:fltVal val="0"/>
                                          </p:val>
                                        </p:tav>
                                      </p:tavLst>
                                    </p:anim>
                                    <p:animEffect transition="in" filter="fade">
                                      <p:cBhvr>
                                        <p:cTn id="82" dur="1750"/>
                                        <p:tgtEl>
                                          <p:spTgt spid="35"/>
                                        </p:tgtEl>
                                      </p:cBhvr>
                                    </p:animEffect>
                                  </p:childTnLst>
                                </p:cTn>
                              </p:par>
                              <p:par>
                                <p:cTn id="83" presetID="49" presetClass="entr" presetSubtype="0" decel="100000"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p:cTn id="85" dur="1750" fill="hold"/>
                                        <p:tgtEl>
                                          <p:spTgt spid="36"/>
                                        </p:tgtEl>
                                        <p:attrNameLst>
                                          <p:attrName>ppt_w</p:attrName>
                                        </p:attrNameLst>
                                      </p:cBhvr>
                                      <p:tavLst>
                                        <p:tav tm="0">
                                          <p:val>
                                            <p:fltVal val="0"/>
                                          </p:val>
                                        </p:tav>
                                        <p:tav tm="100000">
                                          <p:val>
                                            <p:strVal val="#ppt_w"/>
                                          </p:val>
                                        </p:tav>
                                      </p:tavLst>
                                    </p:anim>
                                    <p:anim calcmode="lin" valueType="num">
                                      <p:cBhvr>
                                        <p:cTn id="86" dur="1750" fill="hold"/>
                                        <p:tgtEl>
                                          <p:spTgt spid="36"/>
                                        </p:tgtEl>
                                        <p:attrNameLst>
                                          <p:attrName>ppt_h</p:attrName>
                                        </p:attrNameLst>
                                      </p:cBhvr>
                                      <p:tavLst>
                                        <p:tav tm="0">
                                          <p:val>
                                            <p:fltVal val="0"/>
                                          </p:val>
                                        </p:tav>
                                        <p:tav tm="100000">
                                          <p:val>
                                            <p:strVal val="#ppt_h"/>
                                          </p:val>
                                        </p:tav>
                                      </p:tavLst>
                                    </p:anim>
                                    <p:anim calcmode="lin" valueType="num">
                                      <p:cBhvr>
                                        <p:cTn id="87" dur="1750" fill="hold"/>
                                        <p:tgtEl>
                                          <p:spTgt spid="36"/>
                                        </p:tgtEl>
                                        <p:attrNameLst>
                                          <p:attrName>style.rotation</p:attrName>
                                        </p:attrNameLst>
                                      </p:cBhvr>
                                      <p:tavLst>
                                        <p:tav tm="0">
                                          <p:val>
                                            <p:fltVal val="360"/>
                                          </p:val>
                                        </p:tav>
                                        <p:tav tm="100000">
                                          <p:val>
                                            <p:fltVal val="0"/>
                                          </p:val>
                                        </p:tav>
                                      </p:tavLst>
                                    </p:anim>
                                    <p:animEffect transition="in" filter="fade">
                                      <p:cBhvr>
                                        <p:cTn id="88" dur="1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animBg="1"/>
      <p:bldP spid="12" grpId="0" animBg="1"/>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tower&#10;&#10;Description automatically generated with low confidence">
            <a:extLst>
              <a:ext uri="{FF2B5EF4-FFF2-40B4-BE49-F238E27FC236}">
                <a16:creationId xmlns:a16="http://schemas.microsoft.com/office/drawing/2014/main" id="{AE39D6B7-1EC2-486A-9221-3B3CB29BA5FD}"/>
              </a:ext>
            </a:extLst>
          </p:cNvPr>
          <p:cNvPicPr>
            <a:picLocks noChangeAspect="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690" t="62" r="690" b="17804"/>
          <a:stretch/>
        </p:blipFill>
        <p:spPr>
          <a:xfrm flipH="1">
            <a:off x="-1" y="-17092"/>
            <a:ext cx="12281647" cy="6875092"/>
          </a:xfrm>
          <a:prstGeom prst="rect">
            <a:avLst/>
          </a:prstGeom>
        </p:spPr>
      </p:pic>
      <p:grpSp>
        <p:nvGrpSpPr>
          <p:cNvPr id="2" name="Group 1">
            <a:extLst>
              <a:ext uri="{FF2B5EF4-FFF2-40B4-BE49-F238E27FC236}">
                <a16:creationId xmlns:a16="http://schemas.microsoft.com/office/drawing/2014/main" id="{B0D72797-BFE4-C3E5-BC85-D50287F85716}"/>
              </a:ext>
            </a:extLst>
          </p:cNvPr>
          <p:cNvGrpSpPr/>
          <p:nvPr/>
        </p:nvGrpSpPr>
        <p:grpSpPr>
          <a:xfrm>
            <a:off x="905335" y="1411293"/>
            <a:ext cx="3649117" cy="2102287"/>
            <a:chOff x="6050360" y="3437317"/>
            <a:chExt cx="1581208" cy="910947"/>
          </a:xfrm>
        </p:grpSpPr>
        <p:sp>
          <p:nvSpPr>
            <p:cNvPr id="3" name="Hexagon 2">
              <a:extLst>
                <a:ext uri="{FF2B5EF4-FFF2-40B4-BE49-F238E27FC236}">
                  <a16:creationId xmlns:a16="http://schemas.microsoft.com/office/drawing/2014/main" id="{FD0C576A-C75F-92ED-39EF-E307E0E6737E}"/>
                </a:ext>
              </a:extLst>
            </p:cNvPr>
            <p:cNvSpPr/>
            <p:nvPr/>
          </p:nvSpPr>
          <p:spPr>
            <a:xfrm>
              <a:off x="6488309" y="3437317"/>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atin typeface="Roboto" panose="02000000000000000000" pitchFamily="2" charset="0"/>
                  <a:ea typeface="Roboto" panose="02000000000000000000" pitchFamily="2" charset="0"/>
                  <a:cs typeface="Roboto" panose="02000000000000000000" pitchFamily="2" charset="0"/>
                </a:rPr>
                <a:t>1</a:t>
              </a:r>
            </a:p>
          </p:txBody>
        </p:sp>
        <p:sp>
          <p:nvSpPr>
            <p:cNvPr id="4" name="TextBox 3">
              <a:extLst>
                <a:ext uri="{FF2B5EF4-FFF2-40B4-BE49-F238E27FC236}">
                  <a16:creationId xmlns:a16="http://schemas.microsoft.com/office/drawing/2014/main" id="{9127BF61-9CCD-FAC1-6BEC-992D97960410}"/>
                </a:ext>
              </a:extLst>
            </p:cNvPr>
            <p:cNvSpPr txBox="1"/>
            <p:nvPr/>
          </p:nvSpPr>
          <p:spPr>
            <a:xfrm>
              <a:off x="6050360" y="4148219"/>
              <a:ext cx="1581208" cy="200045"/>
            </a:xfrm>
            <a:prstGeom prst="rect">
              <a:avLst/>
            </a:prstGeom>
            <a:noFill/>
          </p:spPr>
          <p:txBody>
            <a:bodyPr wrap="square" rtlCol="0">
              <a:spAutoFit/>
            </a:bodyPr>
            <a:lstStyle/>
            <a:p>
              <a:pPr algn="ctr"/>
              <a:r>
                <a:rPr lang="en-US" sz="240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Clearing house</a:t>
              </a:r>
            </a:p>
          </p:txBody>
        </p:sp>
      </p:grpSp>
      <p:sp>
        <p:nvSpPr>
          <p:cNvPr id="6" name="TextBox 5">
            <a:extLst>
              <a:ext uri="{FF2B5EF4-FFF2-40B4-BE49-F238E27FC236}">
                <a16:creationId xmlns:a16="http://schemas.microsoft.com/office/drawing/2014/main" id="{830FA831-07D4-583E-AB3F-DCFF0455007D}"/>
              </a:ext>
            </a:extLst>
          </p:cNvPr>
          <p:cNvSpPr txBox="1"/>
          <p:nvPr/>
        </p:nvSpPr>
        <p:spPr>
          <a:xfrm>
            <a:off x="926641" y="3750995"/>
            <a:ext cx="3452114" cy="1200329"/>
          </a:xfrm>
          <a:prstGeom prst="rect">
            <a:avLst/>
          </a:prstGeom>
          <a:noFill/>
        </p:spPr>
        <p:txBody>
          <a:bodyPr wrap="square" rtlCol="0">
            <a:spAutoFit/>
          </a:bodyPr>
          <a:lstStyle/>
          <a:p>
            <a:pPr algn="ctr"/>
            <a:r>
              <a:rPr lang="en-US" dirty="0">
                <a:solidFill>
                  <a:schemeClr val="accent5">
                    <a:lumMod val="50000"/>
                  </a:schemeClr>
                </a:solidFill>
                <a:latin typeface="Roboto" panose="02000000000000000000"/>
              </a:rPr>
              <a:t>Universities tie-up with clearing houses which provide verifiers with access to the information for a fee </a:t>
            </a:r>
          </a:p>
        </p:txBody>
      </p:sp>
      <p:grpSp>
        <p:nvGrpSpPr>
          <p:cNvPr id="7" name="Group 6">
            <a:extLst>
              <a:ext uri="{FF2B5EF4-FFF2-40B4-BE49-F238E27FC236}">
                <a16:creationId xmlns:a16="http://schemas.microsoft.com/office/drawing/2014/main" id="{63D30D8A-49E8-287E-4CAC-BFA5A0414154}"/>
              </a:ext>
            </a:extLst>
          </p:cNvPr>
          <p:cNvGrpSpPr/>
          <p:nvPr/>
        </p:nvGrpSpPr>
        <p:grpSpPr>
          <a:xfrm>
            <a:off x="5305396" y="2783541"/>
            <a:ext cx="1581208" cy="1580993"/>
            <a:chOff x="7582261" y="3429000"/>
            <a:chExt cx="1581208" cy="1580993"/>
          </a:xfrm>
        </p:grpSpPr>
        <p:sp>
          <p:nvSpPr>
            <p:cNvPr id="8" name="Hexagon 7">
              <a:extLst>
                <a:ext uri="{FF2B5EF4-FFF2-40B4-BE49-F238E27FC236}">
                  <a16:creationId xmlns:a16="http://schemas.microsoft.com/office/drawing/2014/main" id="{50296AB7-7940-F738-753E-CA71762B4C5F}"/>
                </a:ext>
              </a:extLst>
            </p:cNvPr>
            <p:cNvSpPr/>
            <p:nvPr/>
          </p:nvSpPr>
          <p:spPr>
            <a:xfrm>
              <a:off x="8079782"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2</a:t>
              </a:r>
            </a:p>
          </p:txBody>
        </p:sp>
        <p:sp>
          <p:nvSpPr>
            <p:cNvPr id="9" name="TextBox 8">
              <a:extLst>
                <a:ext uri="{FF2B5EF4-FFF2-40B4-BE49-F238E27FC236}">
                  <a16:creationId xmlns:a16="http://schemas.microsoft.com/office/drawing/2014/main" id="{F22E16D5-E64A-A255-1941-1D23F8F3A86F}"/>
                </a:ext>
              </a:extLst>
            </p:cNvPr>
            <p:cNvSpPr txBox="1"/>
            <p:nvPr/>
          </p:nvSpPr>
          <p:spPr>
            <a:xfrm>
              <a:off x="7582261" y="4148219"/>
              <a:ext cx="1581208" cy="861774"/>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Third party </a:t>
              </a:r>
              <a:endParaRPr lang="en-US" sz="1200" i="0" u="none" strike="noStrike" baseline="0" dirty="0">
                <a:solidFill>
                  <a:schemeClr val="accent5">
                    <a:lumMod val="50000"/>
                  </a:schemeClr>
                </a:solidFill>
                <a:latin typeface="Arial" panose="020B0604020202020204" pitchFamily="34" charset="0"/>
              </a:endParaRPr>
            </a:p>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verification service providers </a:t>
              </a:r>
            </a:p>
            <a:p>
              <a:pPr algn="ctr"/>
              <a:r>
                <a:rPr lang="en-US" sz="1400" b="1" dirty="0">
                  <a:solidFill>
                    <a:srgbClr val="000000"/>
                  </a:solidFill>
                  <a:latin typeface="Roboto" panose="02000000000000000000" pitchFamily="2" charset="0"/>
                  <a:ea typeface="Roboto" panose="02000000000000000000" pitchFamily="2" charset="0"/>
                  <a:cs typeface="Roboto" panose="02000000000000000000" pitchFamily="2" charset="0"/>
                </a:rPr>
                <a:t> </a:t>
              </a:r>
            </a:p>
          </p:txBody>
        </p:sp>
      </p:grpSp>
      <p:grpSp>
        <p:nvGrpSpPr>
          <p:cNvPr id="10" name="Group 9">
            <a:extLst>
              <a:ext uri="{FF2B5EF4-FFF2-40B4-BE49-F238E27FC236}">
                <a16:creationId xmlns:a16="http://schemas.microsoft.com/office/drawing/2014/main" id="{E32AB495-49F3-6DAA-3360-2F40BAC37C38}"/>
              </a:ext>
            </a:extLst>
          </p:cNvPr>
          <p:cNvGrpSpPr/>
          <p:nvPr/>
        </p:nvGrpSpPr>
        <p:grpSpPr>
          <a:xfrm>
            <a:off x="6837297" y="2783541"/>
            <a:ext cx="1581208" cy="996218"/>
            <a:chOff x="9114162" y="3429000"/>
            <a:chExt cx="1581208" cy="996218"/>
          </a:xfrm>
        </p:grpSpPr>
        <p:sp>
          <p:nvSpPr>
            <p:cNvPr id="11" name="Hexagon 10">
              <a:extLst>
                <a:ext uri="{FF2B5EF4-FFF2-40B4-BE49-F238E27FC236}">
                  <a16:creationId xmlns:a16="http://schemas.microsoft.com/office/drawing/2014/main" id="{B7445C62-7402-BBC1-BF05-284262CB7D57}"/>
                </a:ext>
              </a:extLst>
            </p:cNvPr>
            <p:cNvSpPr/>
            <p:nvPr/>
          </p:nvSpPr>
          <p:spPr>
            <a:xfrm>
              <a:off x="9552111"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3</a:t>
              </a:r>
            </a:p>
          </p:txBody>
        </p:sp>
        <p:sp>
          <p:nvSpPr>
            <p:cNvPr id="12" name="TextBox 11">
              <a:extLst>
                <a:ext uri="{FF2B5EF4-FFF2-40B4-BE49-F238E27FC236}">
                  <a16:creationId xmlns:a16="http://schemas.microsoft.com/office/drawing/2014/main" id="{FCFBBA44-5025-8DB7-8DC2-6231010AEDE5}"/>
                </a:ext>
              </a:extLst>
            </p:cNvPr>
            <p:cNvSpPr txBox="1"/>
            <p:nvPr/>
          </p:nvSpPr>
          <p:spPr>
            <a:xfrm>
              <a:off x="9114162" y="4148219"/>
              <a:ext cx="1581208" cy="276999"/>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Direct approach </a:t>
              </a:r>
            </a:p>
          </p:txBody>
        </p:sp>
      </p:grpSp>
      <p:grpSp>
        <p:nvGrpSpPr>
          <p:cNvPr id="13" name="Group 12">
            <a:extLst>
              <a:ext uri="{FF2B5EF4-FFF2-40B4-BE49-F238E27FC236}">
                <a16:creationId xmlns:a16="http://schemas.microsoft.com/office/drawing/2014/main" id="{3D9C3144-A011-AC06-BD97-296BF5EF3B29}"/>
              </a:ext>
            </a:extLst>
          </p:cNvPr>
          <p:cNvGrpSpPr/>
          <p:nvPr/>
        </p:nvGrpSpPr>
        <p:grpSpPr>
          <a:xfrm>
            <a:off x="8369199" y="2783541"/>
            <a:ext cx="1581208" cy="1180884"/>
            <a:chOff x="10646064" y="3429000"/>
            <a:chExt cx="1581208" cy="1180884"/>
          </a:xfrm>
        </p:grpSpPr>
        <p:sp>
          <p:nvSpPr>
            <p:cNvPr id="14" name="Hexagon 13">
              <a:extLst>
                <a:ext uri="{FF2B5EF4-FFF2-40B4-BE49-F238E27FC236}">
                  <a16:creationId xmlns:a16="http://schemas.microsoft.com/office/drawing/2014/main" id="{58415E75-9617-9D15-657E-C8E465D4F17B}"/>
                </a:ext>
              </a:extLst>
            </p:cNvPr>
            <p:cNvSpPr/>
            <p:nvPr/>
          </p:nvSpPr>
          <p:spPr>
            <a:xfrm>
              <a:off x="11084013"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4</a:t>
              </a:r>
            </a:p>
          </p:txBody>
        </p:sp>
        <p:sp>
          <p:nvSpPr>
            <p:cNvPr id="15" name="TextBox 14">
              <a:extLst>
                <a:ext uri="{FF2B5EF4-FFF2-40B4-BE49-F238E27FC236}">
                  <a16:creationId xmlns:a16="http://schemas.microsoft.com/office/drawing/2014/main" id="{C3CADD71-CB52-A594-1623-A15820782553}"/>
                </a:ext>
              </a:extLst>
            </p:cNvPr>
            <p:cNvSpPr txBox="1"/>
            <p:nvPr/>
          </p:nvSpPr>
          <p:spPr>
            <a:xfrm>
              <a:off x="10646064" y="4148219"/>
              <a:ext cx="1581208" cy="461665"/>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Physical Security Features </a:t>
              </a:r>
            </a:p>
          </p:txBody>
        </p:sp>
      </p:grpSp>
    </p:spTree>
    <p:extLst>
      <p:ext uri="{BB962C8B-B14F-4D97-AF65-F5344CB8AC3E}">
        <p14:creationId xmlns:p14="http://schemas.microsoft.com/office/powerpoint/2010/main" val="31553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tower&#10;&#10;Description automatically generated with low confidence">
            <a:extLst>
              <a:ext uri="{FF2B5EF4-FFF2-40B4-BE49-F238E27FC236}">
                <a16:creationId xmlns:a16="http://schemas.microsoft.com/office/drawing/2014/main" id="{AE39D6B7-1EC2-486A-9221-3B3CB29BA5FD}"/>
              </a:ext>
            </a:extLst>
          </p:cNvPr>
          <p:cNvPicPr>
            <a:picLocks noChangeAspect="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690" t="62" r="690" b="17804"/>
          <a:stretch/>
        </p:blipFill>
        <p:spPr>
          <a:xfrm flipH="1">
            <a:off x="-1" y="-17092"/>
            <a:ext cx="12272682" cy="6875092"/>
          </a:xfrm>
          <a:prstGeom prst="rect">
            <a:avLst/>
          </a:prstGeom>
        </p:spPr>
      </p:pic>
      <p:sp>
        <p:nvSpPr>
          <p:cNvPr id="6" name="TextBox 5">
            <a:extLst>
              <a:ext uri="{FF2B5EF4-FFF2-40B4-BE49-F238E27FC236}">
                <a16:creationId xmlns:a16="http://schemas.microsoft.com/office/drawing/2014/main" id="{830FA831-07D4-583E-AB3F-DCFF0455007D}"/>
              </a:ext>
            </a:extLst>
          </p:cNvPr>
          <p:cNvSpPr txBox="1"/>
          <p:nvPr/>
        </p:nvSpPr>
        <p:spPr>
          <a:xfrm>
            <a:off x="3157812" y="3863364"/>
            <a:ext cx="4959600" cy="2031325"/>
          </a:xfrm>
          <a:prstGeom prst="rect">
            <a:avLst/>
          </a:prstGeom>
          <a:noFill/>
        </p:spPr>
        <p:txBody>
          <a:bodyPr wrap="square" rtlCol="0">
            <a:spAutoFit/>
          </a:bodyPr>
          <a:lstStyle/>
          <a:p>
            <a:r>
              <a:rPr lang="en-US" dirty="0">
                <a:solidFill>
                  <a:schemeClr val="accent5">
                    <a:lumMod val="50000"/>
                  </a:schemeClr>
                </a:solidFill>
                <a:latin typeface="Roboto" panose="02000000000000000000"/>
              </a:rPr>
              <a:t>Background verification companies/employment screening intermediaries approach the educational institution through their established channels and get the details for the specific student(s) verified for a specific client. </a:t>
            </a:r>
          </a:p>
          <a:p>
            <a:pPr algn="just"/>
            <a:r>
              <a:rPr lang="en-US" dirty="0">
                <a:solidFill>
                  <a:schemeClr val="accent5">
                    <a:lumMod val="50000"/>
                  </a:schemeClr>
                </a:solidFill>
              </a:rPr>
              <a:t> </a:t>
            </a:r>
          </a:p>
        </p:txBody>
      </p:sp>
      <p:grpSp>
        <p:nvGrpSpPr>
          <p:cNvPr id="7" name="Group 6">
            <a:extLst>
              <a:ext uri="{FF2B5EF4-FFF2-40B4-BE49-F238E27FC236}">
                <a16:creationId xmlns:a16="http://schemas.microsoft.com/office/drawing/2014/main" id="{63D30D8A-49E8-287E-4CAC-BFA5A0414154}"/>
              </a:ext>
            </a:extLst>
          </p:cNvPr>
          <p:cNvGrpSpPr/>
          <p:nvPr/>
        </p:nvGrpSpPr>
        <p:grpSpPr>
          <a:xfrm>
            <a:off x="3157812" y="1134848"/>
            <a:ext cx="4160891" cy="2708657"/>
            <a:chOff x="7582261" y="3429000"/>
            <a:chExt cx="1767631" cy="1150693"/>
          </a:xfrm>
        </p:grpSpPr>
        <p:sp>
          <p:nvSpPr>
            <p:cNvPr id="8" name="Hexagon 7">
              <a:extLst>
                <a:ext uri="{FF2B5EF4-FFF2-40B4-BE49-F238E27FC236}">
                  <a16:creationId xmlns:a16="http://schemas.microsoft.com/office/drawing/2014/main" id="{50296AB7-7940-F738-753E-CA71762B4C5F}"/>
                </a:ext>
              </a:extLst>
            </p:cNvPr>
            <p:cNvSpPr/>
            <p:nvPr/>
          </p:nvSpPr>
          <p:spPr>
            <a:xfrm>
              <a:off x="8079782"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atin typeface="Roboto" panose="02000000000000000000" pitchFamily="2" charset="0"/>
                  <a:ea typeface="Roboto" panose="02000000000000000000" pitchFamily="2" charset="0"/>
                  <a:cs typeface="Roboto" panose="02000000000000000000" pitchFamily="2" charset="0"/>
                </a:rPr>
                <a:t>2</a:t>
              </a:r>
            </a:p>
          </p:txBody>
        </p:sp>
        <p:sp>
          <p:nvSpPr>
            <p:cNvPr id="9" name="TextBox 8">
              <a:extLst>
                <a:ext uri="{FF2B5EF4-FFF2-40B4-BE49-F238E27FC236}">
                  <a16:creationId xmlns:a16="http://schemas.microsoft.com/office/drawing/2014/main" id="{F22E16D5-E64A-A255-1941-1D23F8F3A86F}"/>
                </a:ext>
              </a:extLst>
            </p:cNvPr>
            <p:cNvSpPr txBox="1"/>
            <p:nvPr/>
          </p:nvSpPr>
          <p:spPr>
            <a:xfrm>
              <a:off x="7582261" y="4148219"/>
              <a:ext cx="1767631" cy="431474"/>
            </a:xfrm>
            <a:prstGeom prst="rect">
              <a:avLst/>
            </a:prstGeom>
            <a:noFill/>
          </p:spPr>
          <p:txBody>
            <a:bodyPr wrap="square" rtlCol="0">
              <a:spAutoFit/>
            </a:bodyPr>
            <a:lstStyle/>
            <a:p>
              <a:pPr algn="ctr"/>
              <a:r>
                <a:rPr lang="en-US" sz="2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Third party </a:t>
              </a:r>
              <a:endParaRPr lang="en-US" sz="2400" i="0" u="none" strike="noStrike" baseline="0" dirty="0">
                <a:solidFill>
                  <a:schemeClr val="accent5">
                    <a:lumMod val="50000"/>
                  </a:schemeClr>
                </a:solidFill>
                <a:latin typeface="Arial" panose="020B0604020202020204" pitchFamily="34" charset="0"/>
              </a:endParaRPr>
            </a:p>
            <a:p>
              <a:pPr algn="ctr"/>
              <a:r>
                <a:rPr lang="en-US" sz="2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verification service providers </a:t>
              </a:r>
            </a:p>
            <a:p>
              <a:pPr algn="ctr"/>
              <a:r>
                <a:rPr lang="en-US" sz="1100" b="1" dirty="0">
                  <a:solidFill>
                    <a:srgbClr val="000000"/>
                  </a:solidFill>
                  <a:latin typeface="Roboto" panose="02000000000000000000" pitchFamily="2" charset="0"/>
                  <a:ea typeface="Roboto" panose="02000000000000000000" pitchFamily="2" charset="0"/>
                  <a:cs typeface="Roboto" panose="02000000000000000000" pitchFamily="2" charset="0"/>
                </a:rPr>
                <a:t> </a:t>
              </a:r>
            </a:p>
          </p:txBody>
        </p:sp>
      </p:grpSp>
      <p:grpSp>
        <p:nvGrpSpPr>
          <p:cNvPr id="10" name="Group 9">
            <a:extLst>
              <a:ext uri="{FF2B5EF4-FFF2-40B4-BE49-F238E27FC236}">
                <a16:creationId xmlns:a16="http://schemas.microsoft.com/office/drawing/2014/main" id="{E32AB495-49F3-6DAA-3360-2F40BAC37C38}"/>
              </a:ext>
            </a:extLst>
          </p:cNvPr>
          <p:cNvGrpSpPr/>
          <p:nvPr/>
        </p:nvGrpSpPr>
        <p:grpSpPr>
          <a:xfrm>
            <a:off x="8565081" y="2548174"/>
            <a:ext cx="1581208" cy="996218"/>
            <a:chOff x="9114162" y="3429000"/>
            <a:chExt cx="1581208" cy="996218"/>
          </a:xfrm>
        </p:grpSpPr>
        <p:sp>
          <p:nvSpPr>
            <p:cNvPr id="11" name="Hexagon 10">
              <a:extLst>
                <a:ext uri="{FF2B5EF4-FFF2-40B4-BE49-F238E27FC236}">
                  <a16:creationId xmlns:a16="http://schemas.microsoft.com/office/drawing/2014/main" id="{B7445C62-7402-BBC1-BF05-284262CB7D57}"/>
                </a:ext>
              </a:extLst>
            </p:cNvPr>
            <p:cNvSpPr/>
            <p:nvPr/>
          </p:nvSpPr>
          <p:spPr>
            <a:xfrm>
              <a:off x="9552111"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3</a:t>
              </a:r>
            </a:p>
          </p:txBody>
        </p:sp>
        <p:sp>
          <p:nvSpPr>
            <p:cNvPr id="12" name="TextBox 11">
              <a:extLst>
                <a:ext uri="{FF2B5EF4-FFF2-40B4-BE49-F238E27FC236}">
                  <a16:creationId xmlns:a16="http://schemas.microsoft.com/office/drawing/2014/main" id="{FCFBBA44-5025-8DB7-8DC2-6231010AEDE5}"/>
                </a:ext>
              </a:extLst>
            </p:cNvPr>
            <p:cNvSpPr txBox="1"/>
            <p:nvPr/>
          </p:nvSpPr>
          <p:spPr>
            <a:xfrm>
              <a:off x="9114162" y="4148219"/>
              <a:ext cx="1581208" cy="276999"/>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Direct approach </a:t>
              </a:r>
            </a:p>
          </p:txBody>
        </p:sp>
      </p:grpSp>
      <p:grpSp>
        <p:nvGrpSpPr>
          <p:cNvPr id="13" name="Group 12">
            <a:extLst>
              <a:ext uri="{FF2B5EF4-FFF2-40B4-BE49-F238E27FC236}">
                <a16:creationId xmlns:a16="http://schemas.microsoft.com/office/drawing/2014/main" id="{3D9C3144-A011-AC06-BD97-296BF5EF3B29}"/>
              </a:ext>
            </a:extLst>
          </p:cNvPr>
          <p:cNvGrpSpPr/>
          <p:nvPr/>
        </p:nvGrpSpPr>
        <p:grpSpPr>
          <a:xfrm>
            <a:off x="10096983" y="2548174"/>
            <a:ext cx="1581208" cy="1180884"/>
            <a:chOff x="10646064" y="3429000"/>
            <a:chExt cx="1581208" cy="1180884"/>
          </a:xfrm>
        </p:grpSpPr>
        <p:sp>
          <p:nvSpPr>
            <p:cNvPr id="14" name="Hexagon 13">
              <a:extLst>
                <a:ext uri="{FF2B5EF4-FFF2-40B4-BE49-F238E27FC236}">
                  <a16:creationId xmlns:a16="http://schemas.microsoft.com/office/drawing/2014/main" id="{58415E75-9617-9D15-657E-C8E465D4F17B}"/>
                </a:ext>
              </a:extLst>
            </p:cNvPr>
            <p:cNvSpPr/>
            <p:nvPr/>
          </p:nvSpPr>
          <p:spPr>
            <a:xfrm>
              <a:off x="11084013"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4</a:t>
              </a:r>
            </a:p>
          </p:txBody>
        </p:sp>
        <p:sp>
          <p:nvSpPr>
            <p:cNvPr id="15" name="TextBox 14">
              <a:extLst>
                <a:ext uri="{FF2B5EF4-FFF2-40B4-BE49-F238E27FC236}">
                  <a16:creationId xmlns:a16="http://schemas.microsoft.com/office/drawing/2014/main" id="{C3CADD71-CB52-A594-1623-A15820782553}"/>
                </a:ext>
              </a:extLst>
            </p:cNvPr>
            <p:cNvSpPr txBox="1"/>
            <p:nvPr/>
          </p:nvSpPr>
          <p:spPr>
            <a:xfrm>
              <a:off x="10646064" y="4148219"/>
              <a:ext cx="1581208" cy="461665"/>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Physical Security Features </a:t>
              </a:r>
            </a:p>
          </p:txBody>
        </p:sp>
      </p:grpSp>
      <p:grpSp>
        <p:nvGrpSpPr>
          <p:cNvPr id="16" name="Group 15">
            <a:extLst>
              <a:ext uri="{FF2B5EF4-FFF2-40B4-BE49-F238E27FC236}">
                <a16:creationId xmlns:a16="http://schemas.microsoft.com/office/drawing/2014/main" id="{21DB219D-2610-03BA-2E38-954F6065DF2E}"/>
              </a:ext>
            </a:extLst>
          </p:cNvPr>
          <p:cNvGrpSpPr/>
          <p:nvPr/>
        </p:nvGrpSpPr>
        <p:grpSpPr>
          <a:xfrm>
            <a:off x="768174" y="2548174"/>
            <a:ext cx="1581208" cy="987901"/>
            <a:chOff x="6050360" y="3437317"/>
            <a:chExt cx="1581208" cy="987901"/>
          </a:xfrm>
        </p:grpSpPr>
        <p:sp>
          <p:nvSpPr>
            <p:cNvPr id="17" name="Hexagon 16">
              <a:extLst>
                <a:ext uri="{FF2B5EF4-FFF2-40B4-BE49-F238E27FC236}">
                  <a16:creationId xmlns:a16="http://schemas.microsoft.com/office/drawing/2014/main" id="{CFB01075-83A2-2382-60C8-0F563A6F90B7}"/>
                </a:ext>
              </a:extLst>
            </p:cNvPr>
            <p:cNvSpPr/>
            <p:nvPr/>
          </p:nvSpPr>
          <p:spPr>
            <a:xfrm>
              <a:off x="6488309" y="3437317"/>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1</a:t>
              </a:r>
            </a:p>
          </p:txBody>
        </p:sp>
        <p:sp>
          <p:nvSpPr>
            <p:cNvPr id="18" name="TextBox 17">
              <a:extLst>
                <a:ext uri="{FF2B5EF4-FFF2-40B4-BE49-F238E27FC236}">
                  <a16:creationId xmlns:a16="http://schemas.microsoft.com/office/drawing/2014/main" id="{582314F6-67EE-39DC-74B8-D01A1D3A3CB3}"/>
                </a:ext>
              </a:extLst>
            </p:cNvPr>
            <p:cNvSpPr txBox="1"/>
            <p:nvPr/>
          </p:nvSpPr>
          <p:spPr>
            <a:xfrm>
              <a:off x="6050360" y="4148219"/>
              <a:ext cx="1581208" cy="276999"/>
            </a:xfrm>
            <a:prstGeom prst="rect">
              <a:avLst/>
            </a:prstGeom>
            <a:noFill/>
          </p:spPr>
          <p:txBody>
            <a:bodyPr wrap="square" rtlCol="0">
              <a:spAutoFit/>
            </a:bodyPr>
            <a:lstStyle/>
            <a:p>
              <a:pPr algn="ctr"/>
              <a:r>
                <a:rPr lang="en-US" sz="120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Clearing house</a:t>
              </a:r>
            </a:p>
          </p:txBody>
        </p:sp>
      </p:grpSp>
    </p:spTree>
    <p:extLst>
      <p:ext uri="{BB962C8B-B14F-4D97-AF65-F5344CB8AC3E}">
        <p14:creationId xmlns:p14="http://schemas.microsoft.com/office/powerpoint/2010/main" val="1498531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tower&#10;&#10;Description automatically generated with low confidence">
            <a:extLst>
              <a:ext uri="{FF2B5EF4-FFF2-40B4-BE49-F238E27FC236}">
                <a16:creationId xmlns:a16="http://schemas.microsoft.com/office/drawing/2014/main" id="{AE39D6B7-1EC2-486A-9221-3B3CB29BA5FD}"/>
              </a:ext>
            </a:extLst>
          </p:cNvPr>
          <p:cNvPicPr>
            <a:picLocks noChangeAspect="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690" t="62" r="690" b="17804"/>
          <a:stretch/>
        </p:blipFill>
        <p:spPr>
          <a:xfrm flipH="1">
            <a:off x="-1" y="-17092"/>
            <a:ext cx="12281647" cy="6875092"/>
          </a:xfrm>
          <a:prstGeom prst="rect">
            <a:avLst/>
          </a:prstGeom>
        </p:spPr>
      </p:pic>
      <p:grpSp>
        <p:nvGrpSpPr>
          <p:cNvPr id="7" name="Group 6">
            <a:extLst>
              <a:ext uri="{FF2B5EF4-FFF2-40B4-BE49-F238E27FC236}">
                <a16:creationId xmlns:a16="http://schemas.microsoft.com/office/drawing/2014/main" id="{63D30D8A-49E8-287E-4CAC-BFA5A0414154}"/>
              </a:ext>
            </a:extLst>
          </p:cNvPr>
          <p:cNvGrpSpPr/>
          <p:nvPr/>
        </p:nvGrpSpPr>
        <p:grpSpPr>
          <a:xfrm>
            <a:off x="2367892" y="2756855"/>
            <a:ext cx="1581208" cy="1580993"/>
            <a:chOff x="7582261" y="3429000"/>
            <a:chExt cx="1581208" cy="1580993"/>
          </a:xfrm>
        </p:grpSpPr>
        <p:sp>
          <p:nvSpPr>
            <p:cNvPr id="8" name="Hexagon 7">
              <a:extLst>
                <a:ext uri="{FF2B5EF4-FFF2-40B4-BE49-F238E27FC236}">
                  <a16:creationId xmlns:a16="http://schemas.microsoft.com/office/drawing/2014/main" id="{50296AB7-7940-F738-753E-CA71762B4C5F}"/>
                </a:ext>
              </a:extLst>
            </p:cNvPr>
            <p:cNvSpPr/>
            <p:nvPr/>
          </p:nvSpPr>
          <p:spPr>
            <a:xfrm>
              <a:off x="8079782"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2</a:t>
              </a:r>
            </a:p>
          </p:txBody>
        </p:sp>
        <p:sp>
          <p:nvSpPr>
            <p:cNvPr id="9" name="TextBox 8">
              <a:extLst>
                <a:ext uri="{FF2B5EF4-FFF2-40B4-BE49-F238E27FC236}">
                  <a16:creationId xmlns:a16="http://schemas.microsoft.com/office/drawing/2014/main" id="{F22E16D5-E64A-A255-1941-1D23F8F3A86F}"/>
                </a:ext>
              </a:extLst>
            </p:cNvPr>
            <p:cNvSpPr txBox="1"/>
            <p:nvPr/>
          </p:nvSpPr>
          <p:spPr>
            <a:xfrm>
              <a:off x="7582261" y="4148219"/>
              <a:ext cx="1581208" cy="861774"/>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Third party </a:t>
              </a:r>
              <a:endParaRPr lang="en-US" sz="1200" i="0" u="none" strike="noStrike" baseline="0" dirty="0">
                <a:solidFill>
                  <a:schemeClr val="accent5">
                    <a:lumMod val="50000"/>
                  </a:schemeClr>
                </a:solidFill>
                <a:latin typeface="Arial" panose="020B0604020202020204" pitchFamily="34" charset="0"/>
              </a:endParaRPr>
            </a:p>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verification service providers </a:t>
              </a:r>
            </a:p>
            <a:p>
              <a:pPr algn="ctr"/>
              <a:r>
                <a:rPr lang="en-US" sz="1400" b="1" dirty="0">
                  <a:solidFill>
                    <a:srgbClr val="000000"/>
                  </a:solidFill>
                  <a:latin typeface="Roboto" panose="02000000000000000000" pitchFamily="2" charset="0"/>
                  <a:ea typeface="Roboto" panose="02000000000000000000" pitchFamily="2" charset="0"/>
                  <a:cs typeface="Roboto" panose="02000000000000000000" pitchFamily="2" charset="0"/>
                </a:rPr>
                <a:t> </a:t>
              </a:r>
            </a:p>
          </p:txBody>
        </p:sp>
      </p:grpSp>
      <p:grpSp>
        <p:nvGrpSpPr>
          <p:cNvPr id="10" name="Group 9">
            <a:extLst>
              <a:ext uri="{FF2B5EF4-FFF2-40B4-BE49-F238E27FC236}">
                <a16:creationId xmlns:a16="http://schemas.microsoft.com/office/drawing/2014/main" id="{E32AB495-49F3-6DAA-3360-2F40BAC37C38}"/>
              </a:ext>
            </a:extLst>
          </p:cNvPr>
          <p:cNvGrpSpPr/>
          <p:nvPr/>
        </p:nvGrpSpPr>
        <p:grpSpPr>
          <a:xfrm>
            <a:off x="4899502" y="1175866"/>
            <a:ext cx="4042053" cy="2300208"/>
            <a:chOff x="9114162" y="3429000"/>
            <a:chExt cx="1581208" cy="899817"/>
          </a:xfrm>
        </p:grpSpPr>
        <p:sp>
          <p:nvSpPr>
            <p:cNvPr id="11" name="Hexagon 10">
              <a:extLst>
                <a:ext uri="{FF2B5EF4-FFF2-40B4-BE49-F238E27FC236}">
                  <a16:creationId xmlns:a16="http://schemas.microsoft.com/office/drawing/2014/main" id="{B7445C62-7402-BBC1-BF05-284262CB7D57}"/>
                </a:ext>
              </a:extLst>
            </p:cNvPr>
            <p:cNvSpPr/>
            <p:nvPr/>
          </p:nvSpPr>
          <p:spPr>
            <a:xfrm>
              <a:off x="9552111"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atin typeface="Roboto" panose="02000000000000000000" pitchFamily="2" charset="0"/>
                  <a:ea typeface="Roboto" panose="02000000000000000000" pitchFamily="2" charset="0"/>
                  <a:cs typeface="Roboto" panose="02000000000000000000" pitchFamily="2" charset="0"/>
                </a:rPr>
                <a:t>3</a:t>
              </a:r>
            </a:p>
          </p:txBody>
        </p:sp>
        <p:sp>
          <p:nvSpPr>
            <p:cNvPr id="12" name="TextBox 11">
              <a:extLst>
                <a:ext uri="{FF2B5EF4-FFF2-40B4-BE49-F238E27FC236}">
                  <a16:creationId xmlns:a16="http://schemas.microsoft.com/office/drawing/2014/main" id="{FCFBBA44-5025-8DB7-8DC2-6231010AEDE5}"/>
                </a:ext>
              </a:extLst>
            </p:cNvPr>
            <p:cNvSpPr txBox="1"/>
            <p:nvPr/>
          </p:nvSpPr>
          <p:spPr>
            <a:xfrm>
              <a:off x="9114162" y="4148219"/>
              <a:ext cx="1581208" cy="180598"/>
            </a:xfrm>
            <a:prstGeom prst="rect">
              <a:avLst/>
            </a:prstGeom>
            <a:noFill/>
          </p:spPr>
          <p:txBody>
            <a:bodyPr wrap="square" rtlCol="0">
              <a:spAutoFit/>
            </a:bodyPr>
            <a:lstStyle/>
            <a:p>
              <a:pPr algn="ctr"/>
              <a:r>
                <a:rPr lang="en-US" sz="2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Direct approach </a:t>
              </a:r>
            </a:p>
          </p:txBody>
        </p:sp>
      </p:grpSp>
      <p:grpSp>
        <p:nvGrpSpPr>
          <p:cNvPr id="13" name="Group 12">
            <a:extLst>
              <a:ext uri="{FF2B5EF4-FFF2-40B4-BE49-F238E27FC236}">
                <a16:creationId xmlns:a16="http://schemas.microsoft.com/office/drawing/2014/main" id="{3D9C3144-A011-AC06-BD97-296BF5EF3B29}"/>
              </a:ext>
            </a:extLst>
          </p:cNvPr>
          <p:cNvGrpSpPr/>
          <p:nvPr/>
        </p:nvGrpSpPr>
        <p:grpSpPr>
          <a:xfrm>
            <a:off x="9891957" y="2756855"/>
            <a:ext cx="1581208" cy="1180884"/>
            <a:chOff x="10646064" y="3429000"/>
            <a:chExt cx="1581208" cy="1180884"/>
          </a:xfrm>
        </p:grpSpPr>
        <p:sp>
          <p:nvSpPr>
            <p:cNvPr id="14" name="Hexagon 13">
              <a:extLst>
                <a:ext uri="{FF2B5EF4-FFF2-40B4-BE49-F238E27FC236}">
                  <a16:creationId xmlns:a16="http://schemas.microsoft.com/office/drawing/2014/main" id="{58415E75-9617-9D15-657E-C8E465D4F17B}"/>
                </a:ext>
              </a:extLst>
            </p:cNvPr>
            <p:cNvSpPr/>
            <p:nvPr/>
          </p:nvSpPr>
          <p:spPr>
            <a:xfrm>
              <a:off x="11084013"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4</a:t>
              </a:r>
            </a:p>
          </p:txBody>
        </p:sp>
        <p:sp>
          <p:nvSpPr>
            <p:cNvPr id="15" name="TextBox 14">
              <a:extLst>
                <a:ext uri="{FF2B5EF4-FFF2-40B4-BE49-F238E27FC236}">
                  <a16:creationId xmlns:a16="http://schemas.microsoft.com/office/drawing/2014/main" id="{C3CADD71-CB52-A594-1623-A15820782553}"/>
                </a:ext>
              </a:extLst>
            </p:cNvPr>
            <p:cNvSpPr txBox="1"/>
            <p:nvPr/>
          </p:nvSpPr>
          <p:spPr>
            <a:xfrm>
              <a:off x="10646064" y="4148219"/>
              <a:ext cx="1581208" cy="461665"/>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Physical Security Features </a:t>
              </a:r>
            </a:p>
          </p:txBody>
        </p:sp>
      </p:grpSp>
      <p:grpSp>
        <p:nvGrpSpPr>
          <p:cNvPr id="16" name="Group 15">
            <a:extLst>
              <a:ext uri="{FF2B5EF4-FFF2-40B4-BE49-F238E27FC236}">
                <a16:creationId xmlns:a16="http://schemas.microsoft.com/office/drawing/2014/main" id="{BAD31A44-BDC7-C349-A92B-FC139DA09022}"/>
              </a:ext>
            </a:extLst>
          </p:cNvPr>
          <p:cNvGrpSpPr/>
          <p:nvPr/>
        </p:nvGrpSpPr>
        <p:grpSpPr>
          <a:xfrm>
            <a:off x="711777" y="2756855"/>
            <a:ext cx="1581208" cy="987901"/>
            <a:chOff x="6050360" y="3437317"/>
            <a:chExt cx="1581208" cy="987901"/>
          </a:xfrm>
        </p:grpSpPr>
        <p:sp>
          <p:nvSpPr>
            <p:cNvPr id="17" name="Hexagon 16">
              <a:extLst>
                <a:ext uri="{FF2B5EF4-FFF2-40B4-BE49-F238E27FC236}">
                  <a16:creationId xmlns:a16="http://schemas.microsoft.com/office/drawing/2014/main" id="{28646454-969F-0A47-A0A5-E449BC930A0C}"/>
                </a:ext>
              </a:extLst>
            </p:cNvPr>
            <p:cNvSpPr/>
            <p:nvPr/>
          </p:nvSpPr>
          <p:spPr>
            <a:xfrm>
              <a:off x="6488309" y="3437317"/>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1</a:t>
              </a:r>
            </a:p>
          </p:txBody>
        </p:sp>
        <p:sp>
          <p:nvSpPr>
            <p:cNvPr id="18" name="TextBox 17">
              <a:extLst>
                <a:ext uri="{FF2B5EF4-FFF2-40B4-BE49-F238E27FC236}">
                  <a16:creationId xmlns:a16="http://schemas.microsoft.com/office/drawing/2014/main" id="{69D72833-D4FB-77D6-5A02-D701771A63A8}"/>
                </a:ext>
              </a:extLst>
            </p:cNvPr>
            <p:cNvSpPr txBox="1"/>
            <p:nvPr/>
          </p:nvSpPr>
          <p:spPr>
            <a:xfrm>
              <a:off x="6050360" y="4148219"/>
              <a:ext cx="1581208" cy="276999"/>
            </a:xfrm>
            <a:prstGeom prst="rect">
              <a:avLst/>
            </a:prstGeom>
            <a:noFill/>
          </p:spPr>
          <p:txBody>
            <a:bodyPr wrap="square" rtlCol="0">
              <a:spAutoFit/>
            </a:bodyPr>
            <a:lstStyle/>
            <a:p>
              <a:pPr algn="ctr"/>
              <a:r>
                <a:rPr lang="en-US" sz="120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Clearing house</a:t>
              </a:r>
            </a:p>
          </p:txBody>
        </p:sp>
      </p:grpSp>
      <p:sp>
        <p:nvSpPr>
          <p:cNvPr id="19" name="TextBox 18">
            <a:extLst>
              <a:ext uri="{FF2B5EF4-FFF2-40B4-BE49-F238E27FC236}">
                <a16:creationId xmlns:a16="http://schemas.microsoft.com/office/drawing/2014/main" id="{1E0B73F1-267A-8B79-8CC5-AFD05C80EE55}"/>
              </a:ext>
            </a:extLst>
          </p:cNvPr>
          <p:cNvSpPr txBox="1"/>
          <p:nvPr/>
        </p:nvSpPr>
        <p:spPr>
          <a:xfrm>
            <a:off x="5285578" y="3568406"/>
            <a:ext cx="3452114" cy="2031325"/>
          </a:xfrm>
          <a:prstGeom prst="rect">
            <a:avLst/>
          </a:prstGeom>
          <a:noFill/>
        </p:spPr>
        <p:txBody>
          <a:bodyPr wrap="square" rtlCol="0">
            <a:spAutoFit/>
          </a:bodyPr>
          <a:lstStyle/>
          <a:p>
            <a:r>
              <a:rPr lang="en-US" sz="1800" b="0" i="0" u="none" strike="noStrike" baseline="0" dirty="0">
                <a:solidFill>
                  <a:schemeClr val="accent5">
                    <a:lumMod val="50000"/>
                  </a:schemeClr>
                </a:solidFill>
                <a:latin typeface="Roboto" panose="02000000000000000000"/>
              </a:rPr>
              <a:t>The verifier may directly contact the University through channels such as e-mail or online account to get details which are provided after ascertaining the need for giving the information </a:t>
            </a:r>
          </a:p>
          <a:p>
            <a:pPr algn="ctr"/>
            <a:r>
              <a:rPr lang="en-US" dirty="0">
                <a:solidFill>
                  <a:schemeClr val="accent5">
                    <a:lumMod val="50000"/>
                  </a:schemeClr>
                </a:solidFill>
                <a:latin typeface="Roboto" panose="02000000000000000000"/>
              </a:rPr>
              <a:t> </a:t>
            </a:r>
          </a:p>
        </p:txBody>
      </p:sp>
    </p:spTree>
    <p:extLst>
      <p:ext uri="{BB962C8B-B14F-4D97-AF65-F5344CB8AC3E}">
        <p14:creationId xmlns:p14="http://schemas.microsoft.com/office/powerpoint/2010/main" val="3554818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tower&#10;&#10;Description automatically generated with low confidence">
            <a:extLst>
              <a:ext uri="{FF2B5EF4-FFF2-40B4-BE49-F238E27FC236}">
                <a16:creationId xmlns:a16="http://schemas.microsoft.com/office/drawing/2014/main" id="{AE39D6B7-1EC2-486A-9221-3B3CB29BA5FD}"/>
              </a:ext>
            </a:extLst>
          </p:cNvPr>
          <p:cNvPicPr>
            <a:picLocks noChangeAspect="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690" t="62" r="690" b="17804"/>
          <a:stretch/>
        </p:blipFill>
        <p:spPr>
          <a:xfrm flipH="1">
            <a:off x="-1" y="-17092"/>
            <a:ext cx="12281647" cy="6875092"/>
          </a:xfrm>
          <a:prstGeom prst="rect">
            <a:avLst/>
          </a:prstGeom>
        </p:spPr>
      </p:pic>
      <p:grpSp>
        <p:nvGrpSpPr>
          <p:cNvPr id="7" name="Group 6">
            <a:extLst>
              <a:ext uri="{FF2B5EF4-FFF2-40B4-BE49-F238E27FC236}">
                <a16:creationId xmlns:a16="http://schemas.microsoft.com/office/drawing/2014/main" id="{63D30D8A-49E8-287E-4CAC-BFA5A0414154}"/>
              </a:ext>
            </a:extLst>
          </p:cNvPr>
          <p:cNvGrpSpPr/>
          <p:nvPr/>
        </p:nvGrpSpPr>
        <p:grpSpPr>
          <a:xfrm>
            <a:off x="2241593" y="2791858"/>
            <a:ext cx="1581208" cy="1580993"/>
            <a:chOff x="7582261" y="3429000"/>
            <a:chExt cx="1581208" cy="1580993"/>
          </a:xfrm>
        </p:grpSpPr>
        <p:sp>
          <p:nvSpPr>
            <p:cNvPr id="8" name="Hexagon 7">
              <a:extLst>
                <a:ext uri="{FF2B5EF4-FFF2-40B4-BE49-F238E27FC236}">
                  <a16:creationId xmlns:a16="http://schemas.microsoft.com/office/drawing/2014/main" id="{50296AB7-7940-F738-753E-CA71762B4C5F}"/>
                </a:ext>
              </a:extLst>
            </p:cNvPr>
            <p:cNvSpPr/>
            <p:nvPr/>
          </p:nvSpPr>
          <p:spPr>
            <a:xfrm>
              <a:off x="8079782"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2</a:t>
              </a:r>
            </a:p>
          </p:txBody>
        </p:sp>
        <p:sp>
          <p:nvSpPr>
            <p:cNvPr id="9" name="TextBox 8">
              <a:extLst>
                <a:ext uri="{FF2B5EF4-FFF2-40B4-BE49-F238E27FC236}">
                  <a16:creationId xmlns:a16="http://schemas.microsoft.com/office/drawing/2014/main" id="{F22E16D5-E64A-A255-1941-1D23F8F3A86F}"/>
                </a:ext>
              </a:extLst>
            </p:cNvPr>
            <p:cNvSpPr txBox="1"/>
            <p:nvPr/>
          </p:nvSpPr>
          <p:spPr>
            <a:xfrm>
              <a:off x="7582261" y="4148219"/>
              <a:ext cx="1581208" cy="861774"/>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Third party </a:t>
              </a:r>
              <a:endParaRPr lang="en-US" sz="1200" i="0" u="none" strike="noStrike" baseline="0" dirty="0">
                <a:solidFill>
                  <a:schemeClr val="accent5">
                    <a:lumMod val="50000"/>
                  </a:schemeClr>
                </a:solidFill>
                <a:latin typeface="Arial" panose="020B0604020202020204" pitchFamily="34" charset="0"/>
              </a:endParaRPr>
            </a:p>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verification service providers </a:t>
              </a:r>
            </a:p>
            <a:p>
              <a:pPr algn="ctr"/>
              <a:r>
                <a:rPr lang="en-US" sz="1400" b="1" dirty="0">
                  <a:solidFill>
                    <a:srgbClr val="000000"/>
                  </a:solidFill>
                  <a:latin typeface="Roboto" panose="02000000000000000000" pitchFamily="2" charset="0"/>
                  <a:ea typeface="Roboto" panose="02000000000000000000" pitchFamily="2" charset="0"/>
                  <a:cs typeface="Roboto" panose="02000000000000000000" pitchFamily="2" charset="0"/>
                </a:rPr>
                <a:t> </a:t>
              </a:r>
            </a:p>
          </p:txBody>
        </p:sp>
      </p:grpSp>
      <p:grpSp>
        <p:nvGrpSpPr>
          <p:cNvPr id="10" name="Group 9">
            <a:extLst>
              <a:ext uri="{FF2B5EF4-FFF2-40B4-BE49-F238E27FC236}">
                <a16:creationId xmlns:a16="http://schemas.microsoft.com/office/drawing/2014/main" id="{E32AB495-49F3-6DAA-3360-2F40BAC37C38}"/>
              </a:ext>
            </a:extLst>
          </p:cNvPr>
          <p:cNvGrpSpPr/>
          <p:nvPr/>
        </p:nvGrpSpPr>
        <p:grpSpPr>
          <a:xfrm>
            <a:off x="3773494" y="2791858"/>
            <a:ext cx="1581208" cy="996218"/>
            <a:chOff x="9114162" y="3429000"/>
            <a:chExt cx="1581208" cy="996218"/>
          </a:xfrm>
        </p:grpSpPr>
        <p:sp>
          <p:nvSpPr>
            <p:cNvPr id="11" name="Hexagon 10">
              <a:extLst>
                <a:ext uri="{FF2B5EF4-FFF2-40B4-BE49-F238E27FC236}">
                  <a16:creationId xmlns:a16="http://schemas.microsoft.com/office/drawing/2014/main" id="{B7445C62-7402-BBC1-BF05-284262CB7D57}"/>
                </a:ext>
              </a:extLst>
            </p:cNvPr>
            <p:cNvSpPr/>
            <p:nvPr/>
          </p:nvSpPr>
          <p:spPr>
            <a:xfrm>
              <a:off x="9552111"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3</a:t>
              </a:r>
            </a:p>
          </p:txBody>
        </p:sp>
        <p:sp>
          <p:nvSpPr>
            <p:cNvPr id="12" name="TextBox 11">
              <a:extLst>
                <a:ext uri="{FF2B5EF4-FFF2-40B4-BE49-F238E27FC236}">
                  <a16:creationId xmlns:a16="http://schemas.microsoft.com/office/drawing/2014/main" id="{FCFBBA44-5025-8DB7-8DC2-6231010AEDE5}"/>
                </a:ext>
              </a:extLst>
            </p:cNvPr>
            <p:cNvSpPr txBox="1"/>
            <p:nvPr/>
          </p:nvSpPr>
          <p:spPr>
            <a:xfrm>
              <a:off x="9114162" y="4148219"/>
              <a:ext cx="1581208" cy="276999"/>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Direct approach </a:t>
              </a:r>
            </a:p>
          </p:txBody>
        </p:sp>
      </p:grpSp>
      <p:grpSp>
        <p:nvGrpSpPr>
          <p:cNvPr id="13" name="Group 12">
            <a:extLst>
              <a:ext uri="{FF2B5EF4-FFF2-40B4-BE49-F238E27FC236}">
                <a16:creationId xmlns:a16="http://schemas.microsoft.com/office/drawing/2014/main" id="{3D9C3144-A011-AC06-BD97-296BF5EF3B29}"/>
              </a:ext>
            </a:extLst>
          </p:cNvPr>
          <p:cNvGrpSpPr/>
          <p:nvPr/>
        </p:nvGrpSpPr>
        <p:grpSpPr>
          <a:xfrm>
            <a:off x="6724259" y="1035423"/>
            <a:ext cx="3847209" cy="2211584"/>
            <a:chOff x="10646064" y="3429000"/>
            <a:chExt cx="1581208" cy="908964"/>
          </a:xfrm>
        </p:grpSpPr>
        <p:sp>
          <p:nvSpPr>
            <p:cNvPr id="14" name="Hexagon 13">
              <a:extLst>
                <a:ext uri="{FF2B5EF4-FFF2-40B4-BE49-F238E27FC236}">
                  <a16:creationId xmlns:a16="http://schemas.microsoft.com/office/drawing/2014/main" id="{58415E75-9617-9D15-657E-C8E465D4F17B}"/>
                </a:ext>
              </a:extLst>
            </p:cNvPr>
            <p:cNvSpPr/>
            <p:nvPr/>
          </p:nvSpPr>
          <p:spPr>
            <a:xfrm>
              <a:off x="11084013"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atin typeface="Roboto" panose="02000000000000000000" pitchFamily="2" charset="0"/>
                  <a:ea typeface="Roboto" panose="02000000000000000000" pitchFamily="2" charset="0"/>
                  <a:cs typeface="Roboto" panose="02000000000000000000" pitchFamily="2" charset="0"/>
                </a:rPr>
                <a:t>4</a:t>
              </a:r>
            </a:p>
          </p:txBody>
        </p:sp>
        <p:sp>
          <p:nvSpPr>
            <p:cNvPr id="15" name="TextBox 14">
              <a:extLst>
                <a:ext uri="{FF2B5EF4-FFF2-40B4-BE49-F238E27FC236}">
                  <a16:creationId xmlns:a16="http://schemas.microsoft.com/office/drawing/2014/main" id="{C3CADD71-CB52-A594-1623-A15820782553}"/>
                </a:ext>
              </a:extLst>
            </p:cNvPr>
            <p:cNvSpPr txBox="1"/>
            <p:nvPr/>
          </p:nvSpPr>
          <p:spPr>
            <a:xfrm>
              <a:off x="10646064" y="4148219"/>
              <a:ext cx="1581208" cy="189745"/>
            </a:xfrm>
            <a:prstGeom prst="rect">
              <a:avLst/>
            </a:prstGeom>
            <a:noFill/>
          </p:spPr>
          <p:txBody>
            <a:bodyPr wrap="square" rtlCol="0">
              <a:spAutoFit/>
            </a:bodyPr>
            <a:lstStyle/>
            <a:p>
              <a:pPr algn="ctr"/>
              <a:r>
                <a:rPr lang="en-US" sz="2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Physical Security Features </a:t>
              </a:r>
            </a:p>
          </p:txBody>
        </p:sp>
      </p:grpSp>
      <p:grpSp>
        <p:nvGrpSpPr>
          <p:cNvPr id="16" name="Group 15">
            <a:extLst>
              <a:ext uri="{FF2B5EF4-FFF2-40B4-BE49-F238E27FC236}">
                <a16:creationId xmlns:a16="http://schemas.microsoft.com/office/drawing/2014/main" id="{758D1946-CE06-0987-2F31-6A02EF0D06BD}"/>
              </a:ext>
            </a:extLst>
          </p:cNvPr>
          <p:cNvGrpSpPr/>
          <p:nvPr/>
        </p:nvGrpSpPr>
        <p:grpSpPr>
          <a:xfrm>
            <a:off x="822729" y="2791858"/>
            <a:ext cx="1581208" cy="987901"/>
            <a:chOff x="6050360" y="3437317"/>
            <a:chExt cx="1581208" cy="987901"/>
          </a:xfrm>
        </p:grpSpPr>
        <p:sp>
          <p:nvSpPr>
            <p:cNvPr id="17" name="Hexagon 16">
              <a:extLst>
                <a:ext uri="{FF2B5EF4-FFF2-40B4-BE49-F238E27FC236}">
                  <a16:creationId xmlns:a16="http://schemas.microsoft.com/office/drawing/2014/main" id="{F34C262D-24FB-E232-3F31-4600D47FABC6}"/>
                </a:ext>
              </a:extLst>
            </p:cNvPr>
            <p:cNvSpPr/>
            <p:nvPr/>
          </p:nvSpPr>
          <p:spPr>
            <a:xfrm>
              <a:off x="6488309" y="3437317"/>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1</a:t>
              </a:r>
            </a:p>
          </p:txBody>
        </p:sp>
        <p:sp>
          <p:nvSpPr>
            <p:cNvPr id="18" name="TextBox 17">
              <a:extLst>
                <a:ext uri="{FF2B5EF4-FFF2-40B4-BE49-F238E27FC236}">
                  <a16:creationId xmlns:a16="http://schemas.microsoft.com/office/drawing/2014/main" id="{1E82F4C6-D9B8-C357-D23C-00A8687F8266}"/>
                </a:ext>
              </a:extLst>
            </p:cNvPr>
            <p:cNvSpPr txBox="1"/>
            <p:nvPr/>
          </p:nvSpPr>
          <p:spPr>
            <a:xfrm>
              <a:off x="6050360" y="4148219"/>
              <a:ext cx="1581208" cy="276999"/>
            </a:xfrm>
            <a:prstGeom prst="rect">
              <a:avLst/>
            </a:prstGeom>
            <a:noFill/>
          </p:spPr>
          <p:txBody>
            <a:bodyPr wrap="square" rtlCol="0">
              <a:spAutoFit/>
            </a:bodyPr>
            <a:lstStyle/>
            <a:p>
              <a:pPr algn="ctr"/>
              <a:r>
                <a:rPr lang="en-US" sz="120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Clearing house</a:t>
              </a:r>
            </a:p>
          </p:txBody>
        </p:sp>
      </p:grpSp>
      <p:sp>
        <p:nvSpPr>
          <p:cNvPr id="19" name="TextBox 18">
            <a:extLst>
              <a:ext uri="{FF2B5EF4-FFF2-40B4-BE49-F238E27FC236}">
                <a16:creationId xmlns:a16="http://schemas.microsoft.com/office/drawing/2014/main" id="{DFC0A90E-B8DA-212D-617C-2FCDE86C0702}"/>
              </a:ext>
            </a:extLst>
          </p:cNvPr>
          <p:cNvSpPr txBox="1"/>
          <p:nvPr/>
        </p:nvSpPr>
        <p:spPr>
          <a:xfrm>
            <a:off x="6921806" y="3490060"/>
            <a:ext cx="3649662" cy="2308324"/>
          </a:xfrm>
          <a:prstGeom prst="rect">
            <a:avLst/>
          </a:prstGeom>
          <a:noFill/>
        </p:spPr>
        <p:txBody>
          <a:bodyPr wrap="square" rtlCol="0">
            <a:spAutoFit/>
          </a:bodyPr>
          <a:lstStyle/>
          <a:p>
            <a:r>
              <a:rPr lang="en-US" b="0" i="0" u="none" strike="noStrike" baseline="0" dirty="0">
                <a:solidFill>
                  <a:schemeClr val="accent5">
                    <a:lumMod val="50000"/>
                  </a:schemeClr>
                </a:solidFill>
                <a:latin typeface="Roboto" panose="02000000000000000000"/>
              </a:rPr>
              <a:t>Holograms, RFID tags etc. are sometimes used but these fall short on many fronts: </a:t>
            </a:r>
            <a:endParaRPr lang="en-US" b="0" i="0" u="none" strike="noStrike" baseline="0" dirty="0">
              <a:solidFill>
                <a:srgbClr val="000000"/>
              </a:solidFill>
            </a:endParaRPr>
          </a:p>
          <a:p>
            <a:pPr marL="342900" indent="-342900">
              <a:buFont typeface="Wingdings" panose="05000000000000000000" pitchFamily="2" charset="2"/>
              <a:buChar char="§"/>
            </a:pPr>
            <a:r>
              <a:rPr lang="en-US" dirty="0">
                <a:solidFill>
                  <a:schemeClr val="accent5">
                    <a:lumMod val="50000"/>
                  </a:schemeClr>
                </a:solidFill>
                <a:latin typeface="Roboto" panose="02000000000000000000"/>
              </a:rPr>
              <a:t>Ease of verification  </a:t>
            </a:r>
          </a:p>
          <a:p>
            <a:pPr marL="342900" indent="-342900">
              <a:buFont typeface="Wingdings" panose="05000000000000000000" pitchFamily="2" charset="2"/>
              <a:buChar char="§"/>
            </a:pPr>
            <a:r>
              <a:rPr lang="en-US" dirty="0">
                <a:solidFill>
                  <a:schemeClr val="accent5">
                    <a:lumMod val="50000"/>
                  </a:schemeClr>
                </a:solidFill>
                <a:latin typeface="Roboto" panose="02000000000000000000"/>
              </a:rPr>
              <a:t>Can by their nature only work for originals and not for copies or electronic versions </a:t>
            </a:r>
          </a:p>
          <a:p>
            <a:pPr marL="342900" indent="-342900">
              <a:buFont typeface="Wingdings" panose="05000000000000000000" pitchFamily="2" charset="2"/>
              <a:buChar char="§"/>
            </a:pPr>
            <a:r>
              <a:rPr lang="en-US" dirty="0">
                <a:solidFill>
                  <a:schemeClr val="accent5">
                    <a:lumMod val="50000"/>
                  </a:schemeClr>
                </a:solidFill>
                <a:latin typeface="Roboto" panose="02000000000000000000"/>
              </a:rPr>
              <a:t>Short shelf-life </a:t>
            </a:r>
          </a:p>
        </p:txBody>
      </p:sp>
    </p:spTree>
    <p:extLst>
      <p:ext uri="{BB962C8B-B14F-4D97-AF65-F5344CB8AC3E}">
        <p14:creationId xmlns:p14="http://schemas.microsoft.com/office/powerpoint/2010/main" val="1481868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521CCD-0C74-0A31-34F7-685C25F69E1C}"/>
              </a:ext>
            </a:extLst>
          </p:cNvPr>
          <p:cNvSpPr/>
          <p:nvPr/>
        </p:nvSpPr>
        <p:spPr>
          <a:xfrm>
            <a:off x="0" y="0"/>
            <a:ext cx="5986383"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FC06F6B-ABF8-596D-CEBD-9B5473EA6399}"/>
              </a:ext>
            </a:extLst>
          </p:cNvPr>
          <p:cNvSpPr/>
          <p:nvPr/>
        </p:nvSpPr>
        <p:spPr>
          <a:xfrm>
            <a:off x="6061652" y="1"/>
            <a:ext cx="6130348" cy="686638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F4904E8F-324A-299A-8F54-3EC879E41C12}"/>
              </a:ext>
            </a:extLst>
          </p:cNvPr>
          <p:cNvGrpSpPr/>
          <p:nvPr/>
        </p:nvGrpSpPr>
        <p:grpSpPr>
          <a:xfrm>
            <a:off x="8428974" y="310839"/>
            <a:ext cx="1884503" cy="1503329"/>
            <a:chOff x="8428974" y="310839"/>
            <a:chExt cx="1884503" cy="1503329"/>
          </a:xfrm>
        </p:grpSpPr>
        <p:sp>
          <p:nvSpPr>
            <p:cNvPr id="9" name="TextBox 8">
              <a:extLst>
                <a:ext uri="{FF2B5EF4-FFF2-40B4-BE49-F238E27FC236}">
                  <a16:creationId xmlns:a16="http://schemas.microsoft.com/office/drawing/2014/main" id="{C1CD1804-4A0B-A859-CC9A-3F80BCCE4316}"/>
                </a:ext>
              </a:extLst>
            </p:cNvPr>
            <p:cNvSpPr txBox="1"/>
            <p:nvPr/>
          </p:nvSpPr>
          <p:spPr>
            <a:xfrm>
              <a:off x="8428974" y="1260170"/>
              <a:ext cx="1884503" cy="553998"/>
            </a:xfrm>
            <a:prstGeom prst="rect">
              <a:avLst/>
            </a:prstGeom>
            <a:noFill/>
          </p:spPr>
          <p:txBody>
            <a:bodyPr wrap="square" rtlCol="0">
              <a:spAutoFit/>
            </a:bodyPr>
            <a:lstStyle/>
            <a:p>
              <a:r>
                <a:rPr lang="en-US" sz="30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Problems</a:t>
              </a:r>
            </a:p>
          </p:txBody>
        </p:sp>
        <p:pic>
          <p:nvPicPr>
            <p:cNvPr id="16" name="Picture 15" descr="Icon&#10;&#10;Description automatically generated">
              <a:extLst>
                <a:ext uri="{FF2B5EF4-FFF2-40B4-BE49-F238E27FC236}">
                  <a16:creationId xmlns:a16="http://schemas.microsoft.com/office/drawing/2014/main" id="{F9FF2B99-151D-D1F4-53C3-11BD2C9C2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2774" y="310839"/>
              <a:ext cx="792251" cy="792251"/>
            </a:xfrm>
            <a:prstGeom prst="rect">
              <a:avLst/>
            </a:prstGeom>
          </p:spPr>
        </p:pic>
      </p:grpSp>
      <p:grpSp>
        <p:nvGrpSpPr>
          <p:cNvPr id="4" name="Group 3">
            <a:extLst>
              <a:ext uri="{FF2B5EF4-FFF2-40B4-BE49-F238E27FC236}">
                <a16:creationId xmlns:a16="http://schemas.microsoft.com/office/drawing/2014/main" id="{3C34D646-20CD-EBA8-10BA-D0828238FF3B}"/>
              </a:ext>
            </a:extLst>
          </p:cNvPr>
          <p:cNvGrpSpPr/>
          <p:nvPr/>
        </p:nvGrpSpPr>
        <p:grpSpPr>
          <a:xfrm>
            <a:off x="2031530" y="330502"/>
            <a:ext cx="2132817" cy="1500442"/>
            <a:chOff x="2031530" y="330502"/>
            <a:chExt cx="2132817" cy="1500442"/>
          </a:xfrm>
        </p:grpSpPr>
        <p:sp>
          <p:nvSpPr>
            <p:cNvPr id="10" name="TextBox 9">
              <a:extLst>
                <a:ext uri="{FF2B5EF4-FFF2-40B4-BE49-F238E27FC236}">
                  <a16:creationId xmlns:a16="http://schemas.microsoft.com/office/drawing/2014/main" id="{336F8E68-0601-6B60-28F7-0857E2F56F29}"/>
                </a:ext>
              </a:extLst>
            </p:cNvPr>
            <p:cNvSpPr txBox="1"/>
            <p:nvPr/>
          </p:nvSpPr>
          <p:spPr>
            <a:xfrm>
              <a:off x="2031530" y="1276946"/>
              <a:ext cx="2132817" cy="553998"/>
            </a:xfrm>
            <a:prstGeom prst="rect">
              <a:avLst/>
            </a:prstGeom>
            <a:noFill/>
          </p:spPr>
          <p:txBody>
            <a:bodyPr wrap="square" rtlCol="0">
              <a:spAutoFit/>
            </a:bodyPr>
            <a:lstStyle/>
            <a:p>
              <a:r>
                <a:rPr lang="en-US" sz="3000" dirty="0">
                  <a:solidFill>
                    <a:srgbClr val="FFC000"/>
                  </a:solidFill>
                  <a:latin typeface="Roboto" panose="02000000000000000000" pitchFamily="2" charset="0"/>
                  <a:ea typeface="Roboto" panose="02000000000000000000" pitchFamily="2" charset="0"/>
                  <a:cs typeface="Roboto" panose="02000000000000000000" pitchFamily="2" charset="0"/>
                </a:rPr>
                <a:t>Challenge</a:t>
              </a:r>
              <a:r>
                <a:rPr lang="en-US" sz="3000" dirty="0">
                  <a:solidFill>
                    <a:schemeClr val="accent5">
                      <a:lumMod val="50000"/>
                    </a:schemeClr>
                  </a:solidFill>
                  <a:latin typeface="Arial" panose="020B0604020202020204" pitchFamily="34" charset="0"/>
                  <a:cs typeface="Arial" panose="020B0604020202020204" pitchFamily="34" charset="0"/>
                </a:rPr>
                <a:t>s</a:t>
              </a:r>
            </a:p>
          </p:txBody>
        </p:sp>
        <p:pic>
          <p:nvPicPr>
            <p:cNvPr id="18" name="Picture 17" descr="Icon&#10;&#10;Description automatically generated">
              <a:extLst>
                <a:ext uri="{FF2B5EF4-FFF2-40B4-BE49-F238E27FC236}">
                  <a16:creationId xmlns:a16="http://schemas.microsoft.com/office/drawing/2014/main" id="{B572B4A7-4661-C164-F34C-CE9A88255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2112" y="330502"/>
              <a:ext cx="724488" cy="724488"/>
            </a:xfrm>
            <a:prstGeom prst="rect">
              <a:avLst/>
            </a:prstGeom>
          </p:spPr>
        </p:pic>
      </p:grpSp>
      <p:sp>
        <p:nvSpPr>
          <p:cNvPr id="5" name="TextBox 4">
            <a:extLst>
              <a:ext uri="{FF2B5EF4-FFF2-40B4-BE49-F238E27FC236}">
                <a16:creationId xmlns:a16="http://schemas.microsoft.com/office/drawing/2014/main" id="{0813EC57-E9C4-66AC-63B5-9CC0633F9EAB}"/>
              </a:ext>
            </a:extLst>
          </p:cNvPr>
          <p:cNvSpPr txBox="1"/>
          <p:nvPr/>
        </p:nvSpPr>
        <p:spPr>
          <a:xfrm>
            <a:off x="914400" y="1864086"/>
            <a:ext cx="4724400" cy="523220"/>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Fake degrees and transcripts are becoming more and more widespread, sophisticated, and difficult to verify</a:t>
            </a:r>
          </a:p>
        </p:txBody>
      </p:sp>
      <p:sp>
        <p:nvSpPr>
          <p:cNvPr id="6" name="TextBox 5">
            <a:extLst>
              <a:ext uri="{FF2B5EF4-FFF2-40B4-BE49-F238E27FC236}">
                <a16:creationId xmlns:a16="http://schemas.microsoft.com/office/drawing/2014/main" id="{064BD37C-6DB4-9CEA-EB6F-5529CE11F7EC}"/>
              </a:ext>
            </a:extLst>
          </p:cNvPr>
          <p:cNvSpPr txBox="1"/>
          <p:nvPr/>
        </p:nvSpPr>
        <p:spPr>
          <a:xfrm>
            <a:off x="914400" y="2691816"/>
            <a:ext cx="4724400" cy="738664"/>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I</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mplement the best systems to make their certificates and transcripts tamper-proof and unforgeable in both formats digital and physical </a:t>
            </a:r>
            <a:endParaRPr lang="en-US" sz="14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28BF6794-4D19-9712-A247-0D85E8A5B244}"/>
              </a:ext>
            </a:extLst>
          </p:cNvPr>
          <p:cNvSpPr txBox="1"/>
          <p:nvPr/>
        </p:nvSpPr>
        <p:spPr>
          <a:xfrm>
            <a:off x="914400" y="3734990"/>
            <a:ext cx="4724400" cy="738664"/>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P</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rovide a valuable service to students by making credentials instantly verifiable by third parties like other universities, embassy visa officers and employers </a:t>
            </a:r>
            <a:endParaRPr lang="en-US" sz="14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B458876D-726B-92EA-C2FD-D8DFFBD8DF16}"/>
              </a:ext>
            </a:extLst>
          </p:cNvPr>
          <p:cNvSpPr txBox="1"/>
          <p:nvPr/>
        </p:nvSpPr>
        <p:spPr>
          <a:xfrm>
            <a:off x="6776615" y="1864086"/>
            <a:ext cx="4824834" cy="523220"/>
          </a:xfrm>
          <a:prstGeom prst="rect">
            <a:avLst/>
          </a:prstGeom>
          <a:noFill/>
        </p:spPr>
        <p:txBody>
          <a:bodyPr wrap="square" rtlCol="0">
            <a:spAutoFit/>
          </a:bodyPr>
          <a:lstStyle/>
          <a:p>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Educational certificates and transcripts play a critical role in a person’s life and career </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 name="Hexagon 10">
            <a:extLst>
              <a:ext uri="{FF2B5EF4-FFF2-40B4-BE49-F238E27FC236}">
                <a16:creationId xmlns:a16="http://schemas.microsoft.com/office/drawing/2014/main" id="{44F55ADE-689F-1137-E627-BA560018476C}"/>
              </a:ext>
            </a:extLst>
          </p:cNvPr>
          <p:cNvSpPr/>
          <p:nvPr/>
        </p:nvSpPr>
        <p:spPr>
          <a:xfrm rot="20013863">
            <a:off x="-296737" y="5470849"/>
            <a:ext cx="3473180" cy="3075093"/>
          </a:xfrm>
          <a:prstGeom prst="hexagon">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id="{D4C53D3F-8FEB-9758-7B9A-A68E244449C6}"/>
              </a:ext>
            </a:extLst>
          </p:cNvPr>
          <p:cNvSpPr/>
          <p:nvPr/>
        </p:nvSpPr>
        <p:spPr>
          <a:xfrm>
            <a:off x="2489903" y="5587709"/>
            <a:ext cx="1216069" cy="1048335"/>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2AABF9A-3CB8-FD03-B902-2AF78FFDD669}"/>
              </a:ext>
            </a:extLst>
          </p:cNvPr>
          <p:cNvSpPr txBox="1"/>
          <p:nvPr/>
        </p:nvSpPr>
        <p:spPr>
          <a:xfrm>
            <a:off x="6776614" y="2659826"/>
            <a:ext cx="4824835" cy="523220"/>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a:t>
            </a:r>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erification of educational credentials, traditionally one or more of the following approaches are used:  </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22" name="Group 21">
            <a:extLst>
              <a:ext uri="{FF2B5EF4-FFF2-40B4-BE49-F238E27FC236}">
                <a16:creationId xmlns:a16="http://schemas.microsoft.com/office/drawing/2014/main" id="{733A6B82-C73D-2166-4DA1-084E484A4D94}"/>
              </a:ext>
            </a:extLst>
          </p:cNvPr>
          <p:cNvGrpSpPr/>
          <p:nvPr/>
        </p:nvGrpSpPr>
        <p:grpSpPr>
          <a:xfrm>
            <a:off x="6050360" y="3437317"/>
            <a:ext cx="1581208" cy="987901"/>
            <a:chOff x="6050360" y="3437317"/>
            <a:chExt cx="1581208" cy="987901"/>
          </a:xfrm>
        </p:grpSpPr>
        <p:sp>
          <p:nvSpPr>
            <p:cNvPr id="13" name="Hexagon 12">
              <a:extLst>
                <a:ext uri="{FF2B5EF4-FFF2-40B4-BE49-F238E27FC236}">
                  <a16:creationId xmlns:a16="http://schemas.microsoft.com/office/drawing/2014/main" id="{FE257443-F1A5-3E5F-B033-D2BA7EB99265}"/>
                </a:ext>
              </a:extLst>
            </p:cNvPr>
            <p:cNvSpPr/>
            <p:nvPr/>
          </p:nvSpPr>
          <p:spPr>
            <a:xfrm>
              <a:off x="6488309" y="3437317"/>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1</a:t>
              </a:r>
            </a:p>
          </p:txBody>
        </p:sp>
        <p:sp>
          <p:nvSpPr>
            <p:cNvPr id="21" name="TextBox 20">
              <a:extLst>
                <a:ext uri="{FF2B5EF4-FFF2-40B4-BE49-F238E27FC236}">
                  <a16:creationId xmlns:a16="http://schemas.microsoft.com/office/drawing/2014/main" id="{9CC355C9-A097-95BD-2D0B-43FDAAEA9E69}"/>
                </a:ext>
              </a:extLst>
            </p:cNvPr>
            <p:cNvSpPr txBox="1"/>
            <p:nvPr/>
          </p:nvSpPr>
          <p:spPr>
            <a:xfrm>
              <a:off x="6050360" y="4148219"/>
              <a:ext cx="1581208" cy="276999"/>
            </a:xfrm>
            <a:prstGeom prst="rect">
              <a:avLst/>
            </a:prstGeom>
            <a:noFill/>
          </p:spPr>
          <p:txBody>
            <a:bodyPr wrap="square" rtlCol="0">
              <a:spAutoFit/>
            </a:bodyPr>
            <a:lstStyle/>
            <a:p>
              <a:pPr algn="ctr"/>
              <a:r>
                <a:rPr lang="en-US" sz="120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Clearing house</a:t>
              </a:r>
            </a:p>
          </p:txBody>
        </p:sp>
      </p:grpSp>
      <p:grpSp>
        <p:nvGrpSpPr>
          <p:cNvPr id="24" name="Group 23">
            <a:extLst>
              <a:ext uri="{FF2B5EF4-FFF2-40B4-BE49-F238E27FC236}">
                <a16:creationId xmlns:a16="http://schemas.microsoft.com/office/drawing/2014/main" id="{3772DFBB-C9D7-DC0F-1B2A-17A9531851FD}"/>
              </a:ext>
            </a:extLst>
          </p:cNvPr>
          <p:cNvGrpSpPr/>
          <p:nvPr/>
        </p:nvGrpSpPr>
        <p:grpSpPr>
          <a:xfrm>
            <a:off x="7582261" y="3429000"/>
            <a:ext cx="1581208" cy="1580993"/>
            <a:chOff x="7582261" y="3429000"/>
            <a:chExt cx="1581208" cy="1580993"/>
          </a:xfrm>
        </p:grpSpPr>
        <p:sp>
          <p:nvSpPr>
            <p:cNvPr id="14" name="Hexagon 13">
              <a:extLst>
                <a:ext uri="{FF2B5EF4-FFF2-40B4-BE49-F238E27FC236}">
                  <a16:creationId xmlns:a16="http://schemas.microsoft.com/office/drawing/2014/main" id="{63094B05-12CF-B4DD-E8DB-E1A98D0BF2D8}"/>
                </a:ext>
              </a:extLst>
            </p:cNvPr>
            <p:cNvSpPr/>
            <p:nvPr/>
          </p:nvSpPr>
          <p:spPr>
            <a:xfrm>
              <a:off x="8079782"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2</a:t>
              </a:r>
            </a:p>
          </p:txBody>
        </p:sp>
        <p:sp>
          <p:nvSpPr>
            <p:cNvPr id="23" name="TextBox 22">
              <a:extLst>
                <a:ext uri="{FF2B5EF4-FFF2-40B4-BE49-F238E27FC236}">
                  <a16:creationId xmlns:a16="http://schemas.microsoft.com/office/drawing/2014/main" id="{69D768F6-5051-8321-3CD0-4FEFF458B8B3}"/>
                </a:ext>
              </a:extLst>
            </p:cNvPr>
            <p:cNvSpPr txBox="1"/>
            <p:nvPr/>
          </p:nvSpPr>
          <p:spPr>
            <a:xfrm>
              <a:off x="7582261" y="4148219"/>
              <a:ext cx="1581208" cy="861774"/>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Third party </a:t>
              </a:r>
              <a:endParaRPr lang="en-US" sz="1200" i="0" u="none" strike="noStrike" baseline="0" dirty="0">
                <a:solidFill>
                  <a:schemeClr val="accent5">
                    <a:lumMod val="50000"/>
                  </a:schemeClr>
                </a:solidFill>
                <a:latin typeface="Arial" panose="020B0604020202020204" pitchFamily="34" charset="0"/>
              </a:endParaRPr>
            </a:p>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verification service providers </a:t>
              </a:r>
            </a:p>
            <a:p>
              <a:pPr algn="ctr"/>
              <a:r>
                <a:rPr lang="en-US" sz="1400" b="1" dirty="0">
                  <a:solidFill>
                    <a:srgbClr val="000000"/>
                  </a:solidFill>
                  <a:latin typeface="Roboto" panose="02000000000000000000" pitchFamily="2" charset="0"/>
                  <a:ea typeface="Roboto" panose="02000000000000000000" pitchFamily="2" charset="0"/>
                  <a:cs typeface="Roboto" panose="02000000000000000000" pitchFamily="2" charset="0"/>
                </a:rPr>
                <a:t> </a:t>
              </a:r>
            </a:p>
          </p:txBody>
        </p:sp>
      </p:grpSp>
      <p:grpSp>
        <p:nvGrpSpPr>
          <p:cNvPr id="26" name="Group 25">
            <a:extLst>
              <a:ext uri="{FF2B5EF4-FFF2-40B4-BE49-F238E27FC236}">
                <a16:creationId xmlns:a16="http://schemas.microsoft.com/office/drawing/2014/main" id="{77826603-FB12-9C12-3DED-C7E48FA95459}"/>
              </a:ext>
            </a:extLst>
          </p:cNvPr>
          <p:cNvGrpSpPr/>
          <p:nvPr/>
        </p:nvGrpSpPr>
        <p:grpSpPr>
          <a:xfrm>
            <a:off x="9114162" y="3429000"/>
            <a:ext cx="1581208" cy="996218"/>
            <a:chOff x="9114162" y="3429000"/>
            <a:chExt cx="1581208" cy="996218"/>
          </a:xfrm>
        </p:grpSpPr>
        <p:sp>
          <p:nvSpPr>
            <p:cNvPr id="15" name="Hexagon 14">
              <a:extLst>
                <a:ext uri="{FF2B5EF4-FFF2-40B4-BE49-F238E27FC236}">
                  <a16:creationId xmlns:a16="http://schemas.microsoft.com/office/drawing/2014/main" id="{8F4AA4FE-53DA-4928-35C1-9AD616A65BE2}"/>
                </a:ext>
              </a:extLst>
            </p:cNvPr>
            <p:cNvSpPr/>
            <p:nvPr/>
          </p:nvSpPr>
          <p:spPr>
            <a:xfrm>
              <a:off x="9552111"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3</a:t>
              </a:r>
            </a:p>
          </p:txBody>
        </p:sp>
        <p:sp>
          <p:nvSpPr>
            <p:cNvPr id="25" name="TextBox 24">
              <a:extLst>
                <a:ext uri="{FF2B5EF4-FFF2-40B4-BE49-F238E27FC236}">
                  <a16:creationId xmlns:a16="http://schemas.microsoft.com/office/drawing/2014/main" id="{33EB38D8-5372-DCCB-6DB2-AAAE6C8A7AA7}"/>
                </a:ext>
              </a:extLst>
            </p:cNvPr>
            <p:cNvSpPr txBox="1"/>
            <p:nvPr/>
          </p:nvSpPr>
          <p:spPr>
            <a:xfrm>
              <a:off x="9114162" y="4148219"/>
              <a:ext cx="1581208" cy="276999"/>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Direct approach </a:t>
              </a:r>
            </a:p>
          </p:txBody>
        </p:sp>
      </p:grpSp>
      <p:grpSp>
        <p:nvGrpSpPr>
          <p:cNvPr id="28" name="Group 27">
            <a:extLst>
              <a:ext uri="{FF2B5EF4-FFF2-40B4-BE49-F238E27FC236}">
                <a16:creationId xmlns:a16="http://schemas.microsoft.com/office/drawing/2014/main" id="{B30349B6-34D3-DE4B-F42C-5F7154EBD5A4}"/>
              </a:ext>
            </a:extLst>
          </p:cNvPr>
          <p:cNvGrpSpPr/>
          <p:nvPr/>
        </p:nvGrpSpPr>
        <p:grpSpPr>
          <a:xfrm>
            <a:off x="10646064" y="3429000"/>
            <a:ext cx="1581208" cy="1180884"/>
            <a:chOff x="10646064" y="3429000"/>
            <a:chExt cx="1581208" cy="1180884"/>
          </a:xfrm>
        </p:grpSpPr>
        <p:sp>
          <p:nvSpPr>
            <p:cNvPr id="17" name="Hexagon 16">
              <a:extLst>
                <a:ext uri="{FF2B5EF4-FFF2-40B4-BE49-F238E27FC236}">
                  <a16:creationId xmlns:a16="http://schemas.microsoft.com/office/drawing/2014/main" id="{4071B842-7FEA-FE2B-1CAA-463F6D00FA9A}"/>
                </a:ext>
              </a:extLst>
            </p:cNvPr>
            <p:cNvSpPr/>
            <p:nvPr/>
          </p:nvSpPr>
          <p:spPr>
            <a:xfrm>
              <a:off x="11084013" y="3429000"/>
              <a:ext cx="705311" cy="608027"/>
            </a:xfrm>
            <a:prstGeom prst="hexagon">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anose="02000000000000000000" pitchFamily="2" charset="0"/>
                  <a:ea typeface="Roboto" panose="02000000000000000000" pitchFamily="2" charset="0"/>
                  <a:cs typeface="Roboto" panose="02000000000000000000" pitchFamily="2" charset="0"/>
                </a:rPr>
                <a:t>4</a:t>
              </a:r>
            </a:p>
          </p:txBody>
        </p:sp>
        <p:sp>
          <p:nvSpPr>
            <p:cNvPr id="27" name="TextBox 26">
              <a:extLst>
                <a:ext uri="{FF2B5EF4-FFF2-40B4-BE49-F238E27FC236}">
                  <a16:creationId xmlns:a16="http://schemas.microsoft.com/office/drawing/2014/main" id="{C609E0FE-E794-8DEE-558E-C27A90A756CD}"/>
                </a:ext>
              </a:extLst>
            </p:cNvPr>
            <p:cNvSpPr txBox="1"/>
            <p:nvPr/>
          </p:nvSpPr>
          <p:spPr>
            <a:xfrm>
              <a:off x="10646064" y="4148219"/>
              <a:ext cx="1581208" cy="461665"/>
            </a:xfrm>
            <a:prstGeom prst="rect">
              <a:avLst/>
            </a:prstGeom>
            <a:noFill/>
          </p:spPr>
          <p:txBody>
            <a:bodyPr wrap="square" rtlCol="0">
              <a:spAutoFit/>
            </a:bodyPr>
            <a:lstStyle/>
            <a:p>
              <a:pPr algn="ctr"/>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Physical Security Features </a:t>
              </a:r>
            </a:p>
          </p:txBody>
        </p:sp>
      </p:grpSp>
      <p:pic>
        <p:nvPicPr>
          <p:cNvPr id="32" name="Graphic 31" descr="Chevron arrows outline">
            <a:extLst>
              <a:ext uri="{FF2B5EF4-FFF2-40B4-BE49-F238E27FC236}">
                <a16:creationId xmlns:a16="http://schemas.microsoft.com/office/drawing/2014/main" id="{62876E14-0ED1-2E36-96E5-37B122A62E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08569" y="3511991"/>
            <a:ext cx="445998" cy="445998"/>
          </a:xfrm>
          <a:prstGeom prst="rect">
            <a:avLst/>
          </a:prstGeom>
        </p:spPr>
      </p:pic>
      <p:pic>
        <p:nvPicPr>
          <p:cNvPr id="35" name="Graphic 34" descr="Chevron arrows outline">
            <a:extLst>
              <a:ext uri="{FF2B5EF4-FFF2-40B4-BE49-F238E27FC236}">
                <a16:creationId xmlns:a16="http://schemas.microsoft.com/office/drawing/2014/main" id="{804C6A15-B131-AA81-D6A5-9902A87278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40470" y="3511991"/>
            <a:ext cx="445998" cy="445998"/>
          </a:xfrm>
          <a:prstGeom prst="rect">
            <a:avLst/>
          </a:prstGeom>
        </p:spPr>
      </p:pic>
      <p:pic>
        <p:nvPicPr>
          <p:cNvPr id="36" name="Graphic 35" descr="Chevron arrows outline">
            <a:extLst>
              <a:ext uri="{FF2B5EF4-FFF2-40B4-BE49-F238E27FC236}">
                <a16:creationId xmlns:a16="http://schemas.microsoft.com/office/drawing/2014/main" id="{4B4C0CFE-4BE7-1751-A3FE-CA9AA6A488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72371" y="3511991"/>
            <a:ext cx="445998" cy="445998"/>
          </a:xfrm>
          <a:prstGeom prst="rect">
            <a:avLst/>
          </a:prstGeom>
        </p:spPr>
      </p:pic>
      <p:sp>
        <p:nvSpPr>
          <p:cNvPr id="37" name="TextBox 36">
            <a:extLst>
              <a:ext uri="{FF2B5EF4-FFF2-40B4-BE49-F238E27FC236}">
                <a16:creationId xmlns:a16="http://schemas.microsoft.com/office/drawing/2014/main" id="{DFFD9E06-6D54-6878-B637-3441520B7406}"/>
              </a:ext>
            </a:extLst>
          </p:cNvPr>
          <p:cNvSpPr txBox="1"/>
          <p:nvPr/>
        </p:nvSpPr>
        <p:spPr>
          <a:xfrm>
            <a:off x="6310732" y="5396401"/>
            <a:ext cx="5705474" cy="954107"/>
          </a:xfrm>
          <a:prstGeom prst="rect">
            <a:avLst/>
          </a:prstGeom>
          <a:noFill/>
        </p:spPr>
        <p:txBody>
          <a:bodyPr wrap="square" rtlCol="0">
            <a:spAutoFit/>
          </a:bodyPr>
          <a:lstStyle/>
          <a:p>
            <a:r>
              <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a:t>
            </a:r>
            <a:r>
              <a:rPr lang="en-US" sz="1400" b="1"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ime is taken for verification, cost, the possibility of manipulation of low scrutiny databases, connivance of staff to give wrong information and exposes sensitive student information to these “intermediate handlers” </a:t>
            </a:r>
            <a:endPar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314747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750"/>
                                        <p:tgtEl>
                                          <p:spTgt spid="37"/>
                                        </p:tgtEl>
                                      </p:cBhvr>
                                    </p:animEffect>
                                    <p:anim calcmode="lin" valueType="num">
                                      <p:cBhvr>
                                        <p:cTn id="20" dur="750" fill="hold"/>
                                        <p:tgtEl>
                                          <p:spTgt spid="37"/>
                                        </p:tgtEl>
                                        <p:attrNameLst>
                                          <p:attrName>ppt_x</p:attrName>
                                        </p:attrNameLst>
                                      </p:cBhvr>
                                      <p:tavLst>
                                        <p:tav tm="0">
                                          <p:val>
                                            <p:strVal val="#ppt_x"/>
                                          </p:val>
                                        </p:tav>
                                        <p:tav tm="100000">
                                          <p:val>
                                            <p:strVal val="#ppt_x"/>
                                          </p:val>
                                        </p:tav>
                                      </p:tavLst>
                                    </p:anim>
                                    <p:anim calcmode="lin" valueType="num">
                                      <p:cBhvr>
                                        <p:cTn id="21" dur="7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4079C6-036E-8394-6763-F6638670CD8B}"/>
              </a:ext>
            </a:extLst>
          </p:cNvPr>
          <p:cNvSpPr/>
          <p:nvPr/>
        </p:nvSpPr>
        <p:spPr>
          <a:xfrm>
            <a:off x="0" y="-1"/>
            <a:ext cx="12205982" cy="333042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99C8CD4-CD0E-1249-E251-1002F1C14F14}"/>
              </a:ext>
            </a:extLst>
          </p:cNvPr>
          <p:cNvSpPr txBox="1"/>
          <p:nvPr/>
        </p:nvSpPr>
        <p:spPr>
          <a:xfrm>
            <a:off x="721611" y="587644"/>
            <a:ext cx="4773336" cy="523220"/>
          </a:xfrm>
          <a:prstGeom prst="rect">
            <a:avLst/>
          </a:prstGeom>
          <a:noFill/>
        </p:spPr>
        <p:txBody>
          <a:bodyPr wrap="square" rtlCol="0">
            <a:spAutoFit/>
          </a:bodyPr>
          <a:lstStyle/>
          <a:p>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KEY DECISION </a:t>
            </a:r>
            <a:r>
              <a:rPr lang="en-US" sz="2800" dirty="0">
                <a:solidFill>
                  <a:srgbClr val="FFC000"/>
                </a:solidFill>
                <a:latin typeface="Roboto" panose="02000000000000000000" pitchFamily="2" charset="0"/>
                <a:ea typeface="Roboto" panose="02000000000000000000" pitchFamily="2" charset="0"/>
                <a:cs typeface="Roboto" panose="02000000000000000000" pitchFamily="2" charset="0"/>
              </a:rPr>
              <a:t>FACTORS</a:t>
            </a:r>
          </a:p>
        </p:txBody>
      </p:sp>
      <p:cxnSp>
        <p:nvCxnSpPr>
          <p:cNvPr id="4" name="Straight Connector 3">
            <a:extLst>
              <a:ext uri="{FF2B5EF4-FFF2-40B4-BE49-F238E27FC236}">
                <a16:creationId xmlns:a16="http://schemas.microsoft.com/office/drawing/2014/main" id="{F917CE96-0A3A-DEBC-5594-1E3C89927402}"/>
              </a:ext>
            </a:extLst>
          </p:cNvPr>
          <p:cNvCxnSpPr/>
          <p:nvPr/>
        </p:nvCxnSpPr>
        <p:spPr>
          <a:xfrm>
            <a:off x="5212359" y="704597"/>
            <a:ext cx="0" cy="10972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24542D0-5791-63C4-B89A-9ACEAB5EE984}"/>
              </a:ext>
            </a:extLst>
          </p:cNvPr>
          <p:cNvSpPr txBox="1"/>
          <p:nvPr/>
        </p:nvSpPr>
        <p:spPr>
          <a:xfrm>
            <a:off x="721612" y="1140748"/>
            <a:ext cx="4421888" cy="738664"/>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M</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any different types of solutions: Holograms, embossments, digital, RFID and smart chips, QR code – that are available </a:t>
            </a:r>
            <a:endParaRPr lang="en-US" sz="14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61C51931-C2A5-2598-D486-2D6732EB31E9}"/>
              </a:ext>
            </a:extLst>
          </p:cNvPr>
          <p:cNvSpPr txBox="1"/>
          <p:nvPr/>
        </p:nvSpPr>
        <p:spPr>
          <a:xfrm>
            <a:off x="5494946" y="611844"/>
            <a:ext cx="6189513" cy="307777"/>
          </a:xfrm>
          <a:prstGeom prst="rect">
            <a:avLst/>
          </a:prstGeom>
          <a:noFill/>
        </p:spPr>
        <p:txBody>
          <a:bodyPr wrap="square" rtlCol="0">
            <a:spAutoFit/>
          </a:bodyPr>
          <a:lstStyle/>
          <a:p>
            <a:pPr marL="285750" indent="-285750">
              <a:buFont typeface="Wingdings" panose="05000000000000000000" pitchFamily="2" charset="2"/>
              <a:buChar char="§"/>
            </a:pP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T</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he seamless security offered across both digital and physical formats. </a:t>
            </a:r>
            <a:endParaRPr lang="en-US" sz="14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47DF80BF-EE99-9535-4077-F269D3F6AAD2}"/>
              </a:ext>
            </a:extLst>
          </p:cNvPr>
          <p:cNvSpPr txBox="1"/>
          <p:nvPr/>
        </p:nvSpPr>
        <p:spPr>
          <a:xfrm>
            <a:off x="5512352" y="988871"/>
            <a:ext cx="6508198" cy="307777"/>
          </a:xfrm>
          <a:prstGeom prst="rect">
            <a:avLst/>
          </a:prstGeom>
          <a:noFill/>
        </p:spPr>
        <p:txBody>
          <a:bodyPr wrap="square" rtlCol="0">
            <a:spAutoFit/>
          </a:bodyPr>
          <a:lstStyle/>
          <a:p>
            <a:pPr marL="285750" indent="-285750">
              <a:buFont typeface="Wingdings" panose="05000000000000000000" pitchFamily="2" charset="2"/>
              <a:buChar char="§"/>
            </a:pP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To be easy to generate and yet be tamper proof with a high level of security </a:t>
            </a:r>
          </a:p>
        </p:txBody>
      </p:sp>
      <p:sp>
        <p:nvSpPr>
          <p:cNvPr id="18" name="TextBox 17">
            <a:extLst>
              <a:ext uri="{FF2B5EF4-FFF2-40B4-BE49-F238E27FC236}">
                <a16:creationId xmlns:a16="http://schemas.microsoft.com/office/drawing/2014/main" id="{7464D20E-99B1-65BE-BC74-D809322F0603}"/>
              </a:ext>
            </a:extLst>
          </p:cNvPr>
          <p:cNvSpPr txBox="1"/>
          <p:nvPr/>
        </p:nvSpPr>
        <p:spPr>
          <a:xfrm>
            <a:off x="5512352" y="1365897"/>
            <a:ext cx="1859998" cy="307777"/>
          </a:xfrm>
          <a:prstGeom prst="rect">
            <a:avLst/>
          </a:prstGeom>
          <a:noFill/>
        </p:spPr>
        <p:txBody>
          <a:bodyPr wrap="square" rtlCol="0">
            <a:spAutoFit/>
          </a:bodyPr>
          <a:lstStyle/>
          <a:p>
            <a:pPr marL="285750" indent="-285750">
              <a:buFont typeface="Wingdings" panose="05000000000000000000" pitchFamily="2" charset="2"/>
              <a:buChar char="ü"/>
            </a:pP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Affordable cost </a:t>
            </a:r>
          </a:p>
        </p:txBody>
      </p:sp>
      <p:sp>
        <p:nvSpPr>
          <p:cNvPr id="19" name="TextBox 18">
            <a:extLst>
              <a:ext uri="{FF2B5EF4-FFF2-40B4-BE49-F238E27FC236}">
                <a16:creationId xmlns:a16="http://schemas.microsoft.com/office/drawing/2014/main" id="{7234D4A9-05BE-D615-2E67-E0EA9E26897A}"/>
              </a:ext>
            </a:extLst>
          </p:cNvPr>
          <p:cNvSpPr txBox="1"/>
          <p:nvPr/>
        </p:nvSpPr>
        <p:spPr>
          <a:xfrm>
            <a:off x="7569751" y="1365897"/>
            <a:ext cx="4114707" cy="307777"/>
          </a:xfrm>
          <a:prstGeom prst="rect">
            <a:avLst/>
          </a:prstGeom>
          <a:noFill/>
        </p:spPr>
        <p:txBody>
          <a:bodyPr wrap="square" rtlCol="0">
            <a:spAutoFit/>
          </a:bodyPr>
          <a:lstStyle/>
          <a:p>
            <a:pPr marL="285750" indent="-285750">
              <a:buFont typeface="Wingdings" panose="05000000000000000000" pitchFamily="2" charset="2"/>
              <a:buChar char="ü"/>
            </a:pP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A simple implementation methodology </a:t>
            </a:r>
          </a:p>
        </p:txBody>
      </p:sp>
      <p:grpSp>
        <p:nvGrpSpPr>
          <p:cNvPr id="26" name="Group 25">
            <a:extLst>
              <a:ext uri="{FF2B5EF4-FFF2-40B4-BE49-F238E27FC236}">
                <a16:creationId xmlns:a16="http://schemas.microsoft.com/office/drawing/2014/main" id="{03E30C1E-4F1D-CC81-2879-9BEB70568F0A}"/>
              </a:ext>
            </a:extLst>
          </p:cNvPr>
          <p:cNvGrpSpPr/>
          <p:nvPr/>
        </p:nvGrpSpPr>
        <p:grpSpPr>
          <a:xfrm>
            <a:off x="265650" y="2633465"/>
            <a:ext cx="1778466" cy="3071048"/>
            <a:chOff x="265650" y="2633465"/>
            <a:chExt cx="1778466" cy="3071048"/>
          </a:xfrm>
        </p:grpSpPr>
        <p:sp>
          <p:nvSpPr>
            <p:cNvPr id="15" name="Rectangle: Rounded Corners 14">
              <a:extLst>
                <a:ext uri="{FF2B5EF4-FFF2-40B4-BE49-F238E27FC236}">
                  <a16:creationId xmlns:a16="http://schemas.microsoft.com/office/drawing/2014/main" id="{6C793D58-1C80-B75F-7485-50050A5648C8}"/>
                </a:ext>
              </a:extLst>
            </p:cNvPr>
            <p:cNvSpPr/>
            <p:nvPr/>
          </p:nvSpPr>
          <p:spPr>
            <a:xfrm>
              <a:off x="265650" y="3045202"/>
              <a:ext cx="1778466" cy="26593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7C33564D-E0B3-93CD-FD07-6D512634313B}"/>
                </a:ext>
              </a:extLst>
            </p:cNvPr>
            <p:cNvGrpSpPr/>
            <p:nvPr/>
          </p:nvGrpSpPr>
          <p:grpSpPr>
            <a:xfrm>
              <a:off x="487959" y="2633465"/>
              <a:ext cx="1333849" cy="1333849"/>
              <a:chOff x="487959" y="2633465"/>
              <a:chExt cx="1333849" cy="1333849"/>
            </a:xfrm>
          </p:grpSpPr>
          <p:sp>
            <p:nvSpPr>
              <p:cNvPr id="10" name="Oval 9">
                <a:extLst>
                  <a:ext uri="{FF2B5EF4-FFF2-40B4-BE49-F238E27FC236}">
                    <a16:creationId xmlns:a16="http://schemas.microsoft.com/office/drawing/2014/main" id="{61476AAB-0953-325D-088C-770CA920436F}"/>
                  </a:ext>
                </a:extLst>
              </p:cNvPr>
              <p:cNvSpPr/>
              <p:nvPr/>
            </p:nvSpPr>
            <p:spPr>
              <a:xfrm>
                <a:off x="487959" y="2633465"/>
                <a:ext cx="1333849" cy="1333849"/>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Shape&#10;&#10;Description automatically generated with low confidence">
                <a:extLst>
                  <a:ext uri="{FF2B5EF4-FFF2-40B4-BE49-F238E27FC236}">
                    <a16:creationId xmlns:a16="http://schemas.microsoft.com/office/drawing/2014/main" id="{E9823378-FD7C-39B9-0C15-E049695E31BF}"/>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39851" y="2908883"/>
                <a:ext cx="860096" cy="860096"/>
              </a:xfrm>
              <a:prstGeom prst="rect">
                <a:avLst/>
              </a:prstGeom>
            </p:spPr>
          </p:pic>
        </p:grpSp>
        <p:sp>
          <p:nvSpPr>
            <p:cNvPr id="20" name="TextBox 19">
              <a:extLst>
                <a:ext uri="{FF2B5EF4-FFF2-40B4-BE49-F238E27FC236}">
                  <a16:creationId xmlns:a16="http://schemas.microsoft.com/office/drawing/2014/main" id="{ADEB9108-A37C-125A-B50D-FBD5D8CF7E6C}"/>
                </a:ext>
              </a:extLst>
            </p:cNvPr>
            <p:cNvSpPr txBox="1"/>
            <p:nvPr/>
          </p:nvSpPr>
          <p:spPr>
            <a:xfrm>
              <a:off x="487959" y="4339840"/>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Seamless Security</a:t>
              </a:r>
            </a:p>
          </p:txBody>
        </p:sp>
      </p:grpSp>
      <p:grpSp>
        <p:nvGrpSpPr>
          <p:cNvPr id="27" name="Group 26">
            <a:extLst>
              <a:ext uri="{FF2B5EF4-FFF2-40B4-BE49-F238E27FC236}">
                <a16:creationId xmlns:a16="http://schemas.microsoft.com/office/drawing/2014/main" id="{7260FD52-7296-AFB7-3C4C-243183C7ACB3}"/>
              </a:ext>
            </a:extLst>
          </p:cNvPr>
          <p:cNvGrpSpPr/>
          <p:nvPr/>
        </p:nvGrpSpPr>
        <p:grpSpPr>
          <a:xfrm>
            <a:off x="2441354" y="2633465"/>
            <a:ext cx="1352985" cy="2301093"/>
            <a:chOff x="2441354" y="2633465"/>
            <a:chExt cx="1352985" cy="2301093"/>
          </a:xfrm>
        </p:grpSpPr>
        <p:sp>
          <p:nvSpPr>
            <p:cNvPr id="9" name="Oval 8">
              <a:extLst>
                <a:ext uri="{FF2B5EF4-FFF2-40B4-BE49-F238E27FC236}">
                  <a16:creationId xmlns:a16="http://schemas.microsoft.com/office/drawing/2014/main" id="{B6454D7E-C9EE-2B80-90A4-E1982A78E4EB}"/>
                </a:ext>
              </a:extLst>
            </p:cNvPr>
            <p:cNvSpPr/>
            <p:nvPr/>
          </p:nvSpPr>
          <p:spPr>
            <a:xfrm>
              <a:off x="2460490" y="2633465"/>
              <a:ext cx="1333849" cy="1333849"/>
            </a:xfrm>
            <a:prstGeom prst="ellipse">
              <a:avLst/>
            </a:prstGeom>
            <a:solidFill>
              <a:schemeClr val="accent5">
                <a:lumMod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Shape&#10;&#10;Description automatically generated with low confidence">
              <a:extLst>
                <a:ext uri="{FF2B5EF4-FFF2-40B4-BE49-F238E27FC236}">
                  <a16:creationId xmlns:a16="http://schemas.microsoft.com/office/drawing/2014/main" id="{A42A445B-37D8-7ABC-1EA3-F5E1D89CAA06}"/>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55615" y="2828590"/>
              <a:ext cx="943598" cy="943598"/>
            </a:xfrm>
            <a:prstGeom prst="rect">
              <a:avLst/>
            </a:prstGeom>
            <a:ln>
              <a:noFill/>
            </a:ln>
          </p:spPr>
        </p:pic>
        <p:sp>
          <p:nvSpPr>
            <p:cNvPr id="21" name="TextBox 20">
              <a:extLst>
                <a:ext uri="{FF2B5EF4-FFF2-40B4-BE49-F238E27FC236}">
                  <a16:creationId xmlns:a16="http://schemas.microsoft.com/office/drawing/2014/main" id="{860E38EE-8A77-8253-4543-6A5DDDCC9A82}"/>
                </a:ext>
              </a:extLst>
            </p:cNvPr>
            <p:cNvSpPr txBox="1"/>
            <p:nvPr/>
          </p:nvSpPr>
          <p:spPr>
            <a:xfrm>
              <a:off x="2441354" y="4349783"/>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Digital &amp; Physical</a:t>
              </a:r>
            </a:p>
          </p:txBody>
        </p:sp>
      </p:grpSp>
      <p:grpSp>
        <p:nvGrpSpPr>
          <p:cNvPr id="28" name="Group 27">
            <a:extLst>
              <a:ext uri="{FF2B5EF4-FFF2-40B4-BE49-F238E27FC236}">
                <a16:creationId xmlns:a16="http://schemas.microsoft.com/office/drawing/2014/main" id="{287F3A25-6D3F-600A-3A79-FE3A73D100B0}"/>
              </a:ext>
            </a:extLst>
          </p:cNvPr>
          <p:cNvGrpSpPr/>
          <p:nvPr/>
        </p:nvGrpSpPr>
        <p:grpSpPr>
          <a:xfrm>
            <a:off x="4210712" y="2633465"/>
            <a:ext cx="1778466" cy="3071048"/>
            <a:chOff x="4210712" y="2633465"/>
            <a:chExt cx="1778466" cy="3071048"/>
          </a:xfrm>
        </p:grpSpPr>
        <p:sp>
          <p:nvSpPr>
            <p:cNvPr id="16" name="Rectangle: Rounded Corners 15">
              <a:extLst>
                <a:ext uri="{FF2B5EF4-FFF2-40B4-BE49-F238E27FC236}">
                  <a16:creationId xmlns:a16="http://schemas.microsoft.com/office/drawing/2014/main" id="{4FB51EB0-8941-BC67-D60A-E17EF695EB9F}"/>
                </a:ext>
              </a:extLst>
            </p:cNvPr>
            <p:cNvSpPr/>
            <p:nvPr/>
          </p:nvSpPr>
          <p:spPr>
            <a:xfrm>
              <a:off x="4210712" y="3045202"/>
              <a:ext cx="1778466" cy="26593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C086C54-8621-EB06-0455-FA5EDB6E8260}"/>
                </a:ext>
              </a:extLst>
            </p:cNvPr>
            <p:cNvSpPr/>
            <p:nvPr/>
          </p:nvSpPr>
          <p:spPr>
            <a:xfrm>
              <a:off x="4433021" y="2633465"/>
              <a:ext cx="1333849" cy="1333849"/>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Shape&#10;&#10;Description automatically generated with low confidence">
              <a:extLst>
                <a:ext uri="{FF2B5EF4-FFF2-40B4-BE49-F238E27FC236}">
                  <a16:creationId xmlns:a16="http://schemas.microsoft.com/office/drawing/2014/main" id="{6333BCAF-5D31-160B-77F9-6A968D369C72}"/>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45821" y="2928111"/>
              <a:ext cx="749126" cy="749126"/>
            </a:xfrm>
            <a:prstGeom prst="rect">
              <a:avLst/>
            </a:prstGeom>
          </p:spPr>
        </p:pic>
        <p:sp>
          <p:nvSpPr>
            <p:cNvPr id="22" name="TextBox 21">
              <a:extLst>
                <a:ext uri="{FF2B5EF4-FFF2-40B4-BE49-F238E27FC236}">
                  <a16:creationId xmlns:a16="http://schemas.microsoft.com/office/drawing/2014/main" id="{CAD955B5-36FD-3937-66F6-0D1A60616E70}"/>
                </a:ext>
              </a:extLst>
            </p:cNvPr>
            <p:cNvSpPr txBox="1"/>
            <p:nvPr/>
          </p:nvSpPr>
          <p:spPr>
            <a:xfrm>
              <a:off x="4433020" y="4374857"/>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Tamper Proof</a:t>
              </a:r>
            </a:p>
          </p:txBody>
        </p:sp>
      </p:grpSp>
      <p:grpSp>
        <p:nvGrpSpPr>
          <p:cNvPr id="29" name="Group 28">
            <a:extLst>
              <a:ext uri="{FF2B5EF4-FFF2-40B4-BE49-F238E27FC236}">
                <a16:creationId xmlns:a16="http://schemas.microsoft.com/office/drawing/2014/main" id="{98A5C650-4175-1DBB-6402-BBB4E12E6436}"/>
              </a:ext>
            </a:extLst>
          </p:cNvPr>
          <p:cNvGrpSpPr/>
          <p:nvPr/>
        </p:nvGrpSpPr>
        <p:grpSpPr>
          <a:xfrm>
            <a:off x="6364794" y="2633465"/>
            <a:ext cx="1374607" cy="2326167"/>
            <a:chOff x="6364794" y="2633465"/>
            <a:chExt cx="1374607" cy="2326167"/>
          </a:xfrm>
        </p:grpSpPr>
        <p:sp>
          <p:nvSpPr>
            <p:cNvPr id="12" name="Oval 11">
              <a:extLst>
                <a:ext uri="{FF2B5EF4-FFF2-40B4-BE49-F238E27FC236}">
                  <a16:creationId xmlns:a16="http://schemas.microsoft.com/office/drawing/2014/main" id="{DC14A189-EDDA-76C4-8017-3C2939313473}"/>
                </a:ext>
              </a:extLst>
            </p:cNvPr>
            <p:cNvSpPr/>
            <p:nvPr/>
          </p:nvSpPr>
          <p:spPr>
            <a:xfrm>
              <a:off x="6405552" y="2633465"/>
              <a:ext cx="1333849" cy="1333849"/>
            </a:xfrm>
            <a:prstGeom prst="ellipse">
              <a:avLst/>
            </a:prstGeom>
            <a:solidFill>
              <a:schemeClr val="accent5">
                <a:lumMod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Shape&#10;&#10;Description automatically generated with low confidence">
              <a:extLst>
                <a:ext uri="{FF2B5EF4-FFF2-40B4-BE49-F238E27FC236}">
                  <a16:creationId xmlns:a16="http://schemas.microsoft.com/office/drawing/2014/main" id="{EF2D6B1F-39AC-AE9C-315B-57AD285E4036}"/>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91440" y="2860110"/>
              <a:ext cx="880558" cy="880558"/>
            </a:xfrm>
            <a:prstGeom prst="rect">
              <a:avLst/>
            </a:prstGeom>
          </p:spPr>
        </p:pic>
        <p:sp>
          <p:nvSpPr>
            <p:cNvPr id="23" name="TextBox 22">
              <a:extLst>
                <a:ext uri="{FF2B5EF4-FFF2-40B4-BE49-F238E27FC236}">
                  <a16:creationId xmlns:a16="http://schemas.microsoft.com/office/drawing/2014/main" id="{AE254096-1519-0BB7-14F8-2F3705F4E338}"/>
                </a:ext>
              </a:extLst>
            </p:cNvPr>
            <p:cNvSpPr txBox="1"/>
            <p:nvPr/>
          </p:nvSpPr>
          <p:spPr>
            <a:xfrm>
              <a:off x="6364794" y="4374857"/>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Generation</a:t>
              </a:r>
            </a:p>
          </p:txBody>
        </p:sp>
      </p:grpSp>
      <p:grpSp>
        <p:nvGrpSpPr>
          <p:cNvPr id="31" name="Group 30">
            <a:extLst>
              <a:ext uri="{FF2B5EF4-FFF2-40B4-BE49-F238E27FC236}">
                <a16:creationId xmlns:a16="http://schemas.microsoft.com/office/drawing/2014/main" id="{9C48F93F-1AC9-AFCB-2F4B-C165F971F122}"/>
              </a:ext>
            </a:extLst>
          </p:cNvPr>
          <p:cNvGrpSpPr/>
          <p:nvPr/>
        </p:nvGrpSpPr>
        <p:grpSpPr>
          <a:xfrm>
            <a:off x="8155774" y="2633465"/>
            <a:ext cx="1778466" cy="3071048"/>
            <a:chOff x="8155774" y="2633465"/>
            <a:chExt cx="1778466" cy="3071048"/>
          </a:xfrm>
        </p:grpSpPr>
        <p:sp>
          <p:nvSpPr>
            <p:cNvPr id="17" name="Rectangle: Rounded Corners 16">
              <a:extLst>
                <a:ext uri="{FF2B5EF4-FFF2-40B4-BE49-F238E27FC236}">
                  <a16:creationId xmlns:a16="http://schemas.microsoft.com/office/drawing/2014/main" id="{ADA7073D-854E-4F2F-F83D-5EEBCFEC3F5B}"/>
                </a:ext>
              </a:extLst>
            </p:cNvPr>
            <p:cNvSpPr/>
            <p:nvPr/>
          </p:nvSpPr>
          <p:spPr>
            <a:xfrm>
              <a:off x="8155774" y="3045202"/>
              <a:ext cx="1778466" cy="26593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CBBDA19-38CD-79E9-2DC7-4D5D95CD349E}"/>
                </a:ext>
              </a:extLst>
            </p:cNvPr>
            <p:cNvSpPr/>
            <p:nvPr/>
          </p:nvSpPr>
          <p:spPr>
            <a:xfrm>
              <a:off x="8378083" y="2633465"/>
              <a:ext cx="1333849" cy="1333849"/>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Shape&#10;&#10;Description automatically generated with low confidence">
              <a:extLst>
                <a:ext uri="{FF2B5EF4-FFF2-40B4-BE49-F238E27FC236}">
                  <a16:creationId xmlns:a16="http://schemas.microsoft.com/office/drawing/2014/main" id="{2BAB9FB2-410C-2867-E8F7-D7BE1DB3C72F}"/>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659443" y="2873109"/>
              <a:ext cx="876942" cy="876942"/>
            </a:xfrm>
            <a:prstGeom prst="rect">
              <a:avLst/>
            </a:prstGeom>
          </p:spPr>
        </p:pic>
        <p:sp>
          <p:nvSpPr>
            <p:cNvPr id="24" name="TextBox 23">
              <a:extLst>
                <a:ext uri="{FF2B5EF4-FFF2-40B4-BE49-F238E27FC236}">
                  <a16:creationId xmlns:a16="http://schemas.microsoft.com/office/drawing/2014/main" id="{CB4905AB-CD93-2A7E-DECB-76103AB25DD7}"/>
                </a:ext>
              </a:extLst>
            </p:cNvPr>
            <p:cNvSpPr txBox="1"/>
            <p:nvPr/>
          </p:nvSpPr>
          <p:spPr>
            <a:xfrm>
              <a:off x="8227207" y="4374857"/>
              <a:ext cx="1707033" cy="830997"/>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Affordable Integration and Implementation </a:t>
              </a:r>
            </a:p>
          </p:txBody>
        </p:sp>
      </p:grpSp>
      <p:grpSp>
        <p:nvGrpSpPr>
          <p:cNvPr id="33" name="Group 32">
            <a:extLst>
              <a:ext uri="{FF2B5EF4-FFF2-40B4-BE49-F238E27FC236}">
                <a16:creationId xmlns:a16="http://schemas.microsoft.com/office/drawing/2014/main" id="{08BCD8E7-4E9D-1348-3D33-ED68DE0AB05B}"/>
              </a:ext>
            </a:extLst>
          </p:cNvPr>
          <p:cNvGrpSpPr/>
          <p:nvPr/>
        </p:nvGrpSpPr>
        <p:grpSpPr>
          <a:xfrm>
            <a:off x="10191666" y="2633465"/>
            <a:ext cx="1651743" cy="2326166"/>
            <a:chOff x="10191666" y="2633465"/>
            <a:chExt cx="1651743" cy="2326166"/>
          </a:xfrm>
        </p:grpSpPr>
        <p:sp>
          <p:nvSpPr>
            <p:cNvPr id="14" name="Oval 13">
              <a:extLst>
                <a:ext uri="{FF2B5EF4-FFF2-40B4-BE49-F238E27FC236}">
                  <a16:creationId xmlns:a16="http://schemas.microsoft.com/office/drawing/2014/main" id="{4FC83865-75E9-0F41-6649-7FEA6AC0ABC5}"/>
                </a:ext>
              </a:extLst>
            </p:cNvPr>
            <p:cNvSpPr/>
            <p:nvPr/>
          </p:nvSpPr>
          <p:spPr>
            <a:xfrm>
              <a:off x="10350614" y="2633465"/>
              <a:ext cx="1333849" cy="1333849"/>
            </a:xfrm>
            <a:prstGeom prst="ellipse">
              <a:avLst/>
            </a:prstGeom>
            <a:solidFill>
              <a:schemeClr val="accent5">
                <a:lumMod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Shape&#10;&#10;Description automatically generated with low confidence">
              <a:extLst>
                <a:ext uri="{FF2B5EF4-FFF2-40B4-BE49-F238E27FC236}">
                  <a16:creationId xmlns:a16="http://schemas.microsoft.com/office/drawing/2014/main" id="{4A61DED1-B1CE-0C0C-9817-B0F1C1542B62}"/>
                </a:ext>
              </a:extLst>
            </p:cNvPr>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628501" y="2922543"/>
              <a:ext cx="778074" cy="778074"/>
            </a:xfrm>
            <a:prstGeom prst="rect">
              <a:avLst/>
            </a:prstGeom>
          </p:spPr>
        </p:pic>
        <p:sp>
          <p:nvSpPr>
            <p:cNvPr id="25" name="TextBox 24">
              <a:extLst>
                <a:ext uri="{FF2B5EF4-FFF2-40B4-BE49-F238E27FC236}">
                  <a16:creationId xmlns:a16="http://schemas.microsoft.com/office/drawing/2014/main" id="{2A58B982-956F-7F25-5CD3-BE93EF47C8FB}"/>
                </a:ext>
              </a:extLst>
            </p:cNvPr>
            <p:cNvSpPr txBox="1"/>
            <p:nvPr/>
          </p:nvSpPr>
          <p:spPr>
            <a:xfrm>
              <a:off x="10191666" y="4374856"/>
              <a:ext cx="1651743"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Ease of Verification</a:t>
              </a:r>
            </a:p>
          </p:txBody>
        </p:sp>
      </p:grpSp>
    </p:spTree>
    <p:extLst>
      <p:ext uri="{BB962C8B-B14F-4D97-AF65-F5344CB8AC3E}">
        <p14:creationId xmlns:p14="http://schemas.microsoft.com/office/powerpoint/2010/main" val="179249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0-#ppt_w/2"/>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1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750" fill="hold"/>
                                        <p:tgtEl>
                                          <p:spTgt spid="4"/>
                                        </p:tgtEl>
                                        <p:attrNameLst>
                                          <p:attrName>ppt_x</p:attrName>
                                        </p:attrNameLst>
                                      </p:cBhvr>
                                      <p:tavLst>
                                        <p:tav tm="0">
                                          <p:val>
                                            <p:strVal val="#ppt_x"/>
                                          </p:val>
                                        </p:tav>
                                        <p:tav tm="100000">
                                          <p:val>
                                            <p:strVal val="#ppt_x"/>
                                          </p:val>
                                        </p:tav>
                                      </p:tavLst>
                                    </p:anim>
                                    <p:anim calcmode="lin" valueType="num">
                                      <p:cBhvr additive="base">
                                        <p:cTn id="17" dur="750" fill="hold"/>
                                        <p:tgtEl>
                                          <p:spTgt spid="4"/>
                                        </p:tgtEl>
                                        <p:attrNameLst>
                                          <p:attrName>ppt_y</p:attrName>
                                        </p:attrNameLst>
                                      </p:cBhvr>
                                      <p:tavLst>
                                        <p:tav tm="0">
                                          <p:val>
                                            <p:strVal val="1+#ppt_h/2"/>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nodeType="click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ppt_x"/>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2" presetClass="entr" presetSubtype="1"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000" fill="hold"/>
                                        <p:tgtEl>
                                          <p:spTgt spid="27"/>
                                        </p:tgtEl>
                                        <p:attrNameLst>
                                          <p:attrName>ppt_x</p:attrName>
                                        </p:attrNameLst>
                                      </p:cBhvr>
                                      <p:tavLst>
                                        <p:tav tm="0">
                                          <p:val>
                                            <p:strVal val="#ppt_x"/>
                                          </p:val>
                                        </p:tav>
                                        <p:tav tm="100000">
                                          <p:val>
                                            <p:strVal val="#ppt_x"/>
                                          </p:val>
                                        </p:tav>
                                      </p:tavLst>
                                    </p:anim>
                                    <p:anim calcmode="lin" valueType="num">
                                      <p:cBhvr additive="base">
                                        <p:cTn id="45" dur="1000" fill="hold"/>
                                        <p:tgtEl>
                                          <p:spTgt spid="27"/>
                                        </p:tgtEl>
                                        <p:attrNameLst>
                                          <p:attrName>ppt_y</p:attrName>
                                        </p:attrNameLst>
                                      </p:cBhvr>
                                      <p:tavLst>
                                        <p:tav tm="0">
                                          <p:val>
                                            <p:strVal val="0-#ppt_h/2"/>
                                          </p:val>
                                        </p:tav>
                                        <p:tav tm="100000">
                                          <p:val>
                                            <p:strVal val="#ppt_y"/>
                                          </p:val>
                                        </p:tav>
                                      </p:tavLst>
                                    </p:anim>
                                  </p:childTnLst>
                                </p:cTn>
                              </p:par>
                              <p:par>
                                <p:cTn id="46" presetID="2" presetClass="entr" presetSubtype="1"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1500" fill="hold"/>
                                        <p:tgtEl>
                                          <p:spTgt spid="28"/>
                                        </p:tgtEl>
                                        <p:attrNameLst>
                                          <p:attrName>ppt_x</p:attrName>
                                        </p:attrNameLst>
                                      </p:cBhvr>
                                      <p:tavLst>
                                        <p:tav tm="0">
                                          <p:val>
                                            <p:strVal val="#ppt_x"/>
                                          </p:val>
                                        </p:tav>
                                        <p:tav tm="100000">
                                          <p:val>
                                            <p:strVal val="#ppt_x"/>
                                          </p:val>
                                        </p:tav>
                                      </p:tavLst>
                                    </p:anim>
                                    <p:anim calcmode="lin" valueType="num">
                                      <p:cBhvr additive="base">
                                        <p:cTn id="49" dur="1500" fill="hold"/>
                                        <p:tgtEl>
                                          <p:spTgt spid="28"/>
                                        </p:tgtEl>
                                        <p:attrNameLst>
                                          <p:attrName>ppt_y</p:attrName>
                                        </p:attrNameLst>
                                      </p:cBhvr>
                                      <p:tavLst>
                                        <p:tav tm="0">
                                          <p:val>
                                            <p:strVal val="0-#ppt_h/2"/>
                                          </p:val>
                                        </p:tav>
                                        <p:tav tm="100000">
                                          <p:val>
                                            <p:strVal val="#ppt_y"/>
                                          </p:val>
                                        </p:tav>
                                      </p:tavLst>
                                    </p:anim>
                                  </p:childTnLst>
                                </p:cTn>
                              </p:par>
                              <p:par>
                                <p:cTn id="50" presetID="2" presetClass="entr" presetSubtype="1"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1750" fill="hold"/>
                                        <p:tgtEl>
                                          <p:spTgt spid="29"/>
                                        </p:tgtEl>
                                        <p:attrNameLst>
                                          <p:attrName>ppt_x</p:attrName>
                                        </p:attrNameLst>
                                      </p:cBhvr>
                                      <p:tavLst>
                                        <p:tav tm="0">
                                          <p:val>
                                            <p:strVal val="#ppt_x"/>
                                          </p:val>
                                        </p:tav>
                                        <p:tav tm="100000">
                                          <p:val>
                                            <p:strVal val="#ppt_x"/>
                                          </p:val>
                                        </p:tav>
                                      </p:tavLst>
                                    </p:anim>
                                    <p:anim calcmode="lin" valueType="num">
                                      <p:cBhvr additive="base">
                                        <p:cTn id="53" dur="1750" fill="hold"/>
                                        <p:tgtEl>
                                          <p:spTgt spid="29"/>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2250" fill="hold"/>
                                        <p:tgtEl>
                                          <p:spTgt spid="31"/>
                                        </p:tgtEl>
                                        <p:attrNameLst>
                                          <p:attrName>ppt_x</p:attrName>
                                        </p:attrNameLst>
                                      </p:cBhvr>
                                      <p:tavLst>
                                        <p:tav tm="0">
                                          <p:val>
                                            <p:strVal val="#ppt_x"/>
                                          </p:val>
                                        </p:tav>
                                        <p:tav tm="100000">
                                          <p:val>
                                            <p:strVal val="#ppt_x"/>
                                          </p:val>
                                        </p:tav>
                                      </p:tavLst>
                                    </p:anim>
                                    <p:anim calcmode="lin" valueType="num">
                                      <p:cBhvr additive="base">
                                        <p:cTn id="57" dur="2250" fill="hold"/>
                                        <p:tgtEl>
                                          <p:spTgt spid="31"/>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2500" fill="hold"/>
                                        <p:tgtEl>
                                          <p:spTgt spid="33"/>
                                        </p:tgtEl>
                                        <p:attrNameLst>
                                          <p:attrName>ppt_x</p:attrName>
                                        </p:attrNameLst>
                                      </p:cBhvr>
                                      <p:tavLst>
                                        <p:tav tm="0">
                                          <p:val>
                                            <p:strVal val="#ppt_x"/>
                                          </p:val>
                                        </p:tav>
                                        <p:tav tm="100000">
                                          <p:val>
                                            <p:strVal val="#ppt_x"/>
                                          </p:val>
                                        </p:tav>
                                      </p:tavLst>
                                    </p:anim>
                                    <p:anim calcmode="lin" valueType="num">
                                      <p:cBhvr additive="base">
                                        <p:cTn id="61" dur="2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P spid="8"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4225B1-AA10-CEBD-9282-81061ECEEF97}"/>
              </a:ext>
            </a:extLst>
          </p:cNvPr>
          <p:cNvSpPr/>
          <p:nvPr/>
        </p:nvSpPr>
        <p:spPr>
          <a:xfrm>
            <a:off x="9060110" y="1"/>
            <a:ext cx="3131890" cy="68579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173C4A1-576C-9324-61DC-7C74928E5386}"/>
              </a:ext>
            </a:extLst>
          </p:cNvPr>
          <p:cNvSpPr/>
          <p:nvPr/>
        </p:nvSpPr>
        <p:spPr>
          <a:xfrm>
            <a:off x="3321525" y="2221596"/>
            <a:ext cx="2097248" cy="2097248"/>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CB5EEC3-EC89-EB40-DD04-1E73EDADC5AD}"/>
              </a:ext>
            </a:extLst>
          </p:cNvPr>
          <p:cNvSpPr/>
          <p:nvPr/>
        </p:nvSpPr>
        <p:spPr>
          <a:xfrm>
            <a:off x="2661242" y="1573896"/>
            <a:ext cx="3392648" cy="3392648"/>
          </a:xfrm>
          <a:prstGeom prst="ellipse">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10;&#10;Description automatically generated">
            <a:extLst>
              <a:ext uri="{FF2B5EF4-FFF2-40B4-BE49-F238E27FC236}">
                <a16:creationId xmlns:a16="http://schemas.microsoft.com/office/drawing/2014/main" id="{03870D5C-44DB-CD78-8447-C34503FD3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922" y="2890543"/>
            <a:ext cx="1110742" cy="1110742"/>
          </a:xfrm>
          <a:prstGeom prst="rect">
            <a:avLst/>
          </a:prstGeom>
        </p:spPr>
      </p:pic>
      <p:grpSp>
        <p:nvGrpSpPr>
          <p:cNvPr id="24" name="Group 23">
            <a:extLst>
              <a:ext uri="{FF2B5EF4-FFF2-40B4-BE49-F238E27FC236}">
                <a16:creationId xmlns:a16="http://schemas.microsoft.com/office/drawing/2014/main" id="{988AE588-10BE-E25C-3024-731AA390BD8A}"/>
              </a:ext>
            </a:extLst>
          </p:cNvPr>
          <p:cNvGrpSpPr/>
          <p:nvPr/>
        </p:nvGrpSpPr>
        <p:grpSpPr>
          <a:xfrm>
            <a:off x="2448196" y="3556845"/>
            <a:ext cx="635117" cy="635117"/>
            <a:chOff x="3843730" y="3715625"/>
            <a:chExt cx="635117" cy="635117"/>
          </a:xfrm>
        </p:grpSpPr>
        <p:sp>
          <p:nvSpPr>
            <p:cNvPr id="9" name="Oval 8">
              <a:extLst>
                <a:ext uri="{FF2B5EF4-FFF2-40B4-BE49-F238E27FC236}">
                  <a16:creationId xmlns:a16="http://schemas.microsoft.com/office/drawing/2014/main" id="{3867A8E0-2276-D588-04CC-12EAB6709492}"/>
                </a:ext>
              </a:extLst>
            </p:cNvPr>
            <p:cNvSpPr/>
            <p:nvPr/>
          </p:nvSpPr>
          <p:spPr>
            <a:xfrm>
              <a:off x="3843730" y="3715625"/>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Shape&#10;&#10;Description automatically generated with low confidence">
              <a:extLst>
                <a:ext uri="{FF2B5EF4-FFF2-40B4-BE49-F238E27FC236}">
                  <a16:creationId xmlns:a16="http://schemas.microsoft.com/office/drawing/2014/main" id="{13DADDCD-4AB2-A5FA-E5DD-463D50C8DCC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33457" y="3822417"/>
              <a:ext cx="451386" cy="451386"/>
            </a:xfrm>
            <a:prstGeom prst="rect">
              <a:avLst/>
            </a:prstGeom>
          </p:spPr>
        </p:pic>
      </p:grpSp>
      <p:grpSp>
        <p:nvGrpSpPr>
          <p:cNvPr id="25" name="Group 24">
            <a:extLst>
              <a:ext uri="{FF2B5EF4-FFF2-40B4-BE49-F238E27FC236}">
                <a16:creationId xmlns:a16="http://schemas.microsoft.com/office/drawing/2014/main" id="{71EB8404-4D0F-6DAB-DE69-F55A527E18D3}"/>
              </a:ext>
            </a:extLst>
          </p:cNvPr>
          <p:cNvGrpSpPr/>
          <p:nvPr/>
        </p:nvGrpSpPr>
        <p:grpSpPr>
          <a:xfrm>
            <a:off x="2765755" y="1784670"/>
            <a:ext cx="635117" cy="635117"/>
            <a:chOff x="4161289" y="1943450"/>
            <a:chExt cx="635117" cy="635117"/>
          </a:xfrm>
        </p:grpSpPr>
        <p:sp>
          <p:nvSpPr>
            <p:cNvPr id="6" name="Oval 5">
              <a:extLst>
                <a:ext uri="{FF2B5EF4-FFF2-40B4-BE49-F238E27FC236}">
                  <a16:creationId xmlns:a16="http://schemas.microsoft.com/office/drawing/2014/main" id="{C7B8EBE2-7977-FBEE-949F-809EE4CC31FF}"/>
                </a:ext>
              </a:extLst>
            </p:cNvPr>
            <p:cNvSpPr/>
            <p:nvPr/>
          </p:nvSpPr>
          <p:spPr>
            <a:xfrm>
              <a:off x="4161289" y="1943450"/>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hape&#10;&#10;Description automatically generated with low confidence">
              <a:extLst>
                <a:ext uri="{FF2B5EF4-FFF2-40B4-BE49-F238E27FC236}">
                  <a16:creationId xmlns:a16="http://schemas.microsoft.com/office/drawing/2014/main" id="{488FFE6E-7E51-88C9-EA66-5ECD96EB6177}"/>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284705" y="2079150"/>
              <a:ext cx="376298" cy="376298"/>
            </a:xfrm>
            <a:prstGeom prst="rect">
              <a:avLst/>
            </a:prstGeom>
            <a:ln>
              <a:noFill/>
            </a:ln>
          </p:spPr>
        </p:pic>
      </p:grpSp>
      <p:grpSp>
        <p:nvGrpSpPr>
          <p:cNvPr id="23" name="Group 22">
            <a:extLst>
              <a:ext uri="{FF2B5EF4-FFF2-40B4-BE49-F238E27FC236}">
                <a16:creationId xmlns:a16="http://schemas.microsoft.com/office/drawing/2014/main" id="{E94DFA57-6430-FB60-412B-8A032617DD50}"/>
              </a:ext>
            </a:extLst>
          </p:cNvPr>
          <p:cNvGrpSpPr/>
          <p:nvPr/>
        </p:nvGrpSpPr>
        <p:grpSpPr>
          <a:xfrm>
            <a:off x="4140675" y="4648985"/>
            <a:ext cx="635117" cy="635117"/>
            <a:chOff x="5536209" y="4807765"/>
            <a:chExt cx="635117" cy="635117"/>
          </a:xfrm>
        </p:grpSpPr>
        <p:sp>
          <p:nvSpPr>
            <p:cNvPr id="10" name="Oval 9">
              <a:extLst>
                <a:ext uri="{FF2B5EF4-FFF2-40B4-BE49-F238E27FC236}">
                  <a16:creationId xmlns:a16="http://schemas.microsoft.com/office/drawing/2014/main" id="{33ED7513-A529-7958-C602-8C34F4257163}"/>
                </a:ext>
              </a:extLst>
            </p:cNvPr>
            <p:cNvSpPr/>
            <p:nvPr/>
          </p:nvSpPr>
          <p:spPr>
            <a:xfrm>
              <a:off x="5536209" y="4807765"/>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Shape&#10;&#10;Description automatically generated with low confidence">
              <a:extLst>
                <a:ext uri="{FF2B5EF4-FFF2-40B4-BE49-F238E27FC236}">
                  <a16:creationId xmlns:a16="http://schemas.microsoft.com/office/drawing/2014/main" id="{5274E356-77D2-CB36-9B49-79C597C4AA4F}"/>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26446" y="4898002"/>
              <a:ext cx="454641" cy="454641"/>
            </a:xfrm>
            <a:prstGeom prst="rect">
              <a:avLst/>
            </a:prstGeom>
          </p:spPr>
        </p:pic>
      </p:grpSp>
      <p:grpSp>
        <p:nvGrpSpPr>
          <p:cNvPr id="27" name="Group 26">
            <a:extLst>
              <a:ext uri="{FF2B5EF4-FFF2-40B4-BE49-F238E27FC236}">
                <a16:creationId xmlns:a16="http://schemas.microsoft.com/office/drawing/2014/main" id="{632DB6C2-EB17-6971-FF7F-D9DF30549446}"/>
              </a:ext>
            </a:extLst>
          </p:cNvPr>
          <p:cNvGrpSpPr/>
          <p:nvPr/>
        </p:nvGrpSpPr>
        <p:grpSpPr>
          <a:xfrm>
            <a:off x="5584980" y="3683727"/>
            <a:ext cx="635117" cy="635117"/>
            <a:chOff x="6980514" y="3842507"/>
            <a:chExt cx="635117" cy="635117"/>
          </a:xfrm>
        </p:grpSpPr>
        <p:sp>
          <p:nvSpPr>
            <p:cNvPr id="12" name="Oval 11">
              <a:extLst>
                <a:ext uri="{FF2B5EF4-FFF2-40B4-BE49-F238E27FC236}">
                  <a16:creationId xmlns:a16="http://schemas.microsoft.com/office/drawing/2014/main" id="{C9924E34-9032-88AE-D006-3B64F3ACF4DE}"/>
                </a:ext>
              </a:extLst>
            </p:cNvPr>
            <p:cNvSpPr/>
            <p:nvPr/>
          </p:nvSpPr>
          <p:spPr>
            <a:xfrm>
              <a:off x="6980514" y="3842507"/>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low confidence">
              <a:extLst>
                <a:ext uri="{FF2B5EF4-FFF2-40B4-BE49-F238E27FC236}">
                  <a16:creationId xmlns:a16="http://schemas.microsoft.com/office/drawing/2014/main" id="{86D8FB81-D455-7362-41D9-4FBCF48AA7D4}"/>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52519" y="3912471"/>
              <a:ext cx="495188" cy="495188"/>
            </a:xfrm>
            <a:prstGeom prst="rect">
              <a:avLst/>
            </a:prstGeom>
          </p:spPr>
        </p:pic>
      </p:grpSp>
      <p:grpSp>
        <p:nvGrpSpPr>
          <p:cNvPr id="26" name="Group 25">
            <a:extLst>
              <a:ext uri="{FF2B5EF4-FFF2-40B4-BE49-F238E27FC236}">
                <a16:creationId xmlns:a16="http://schemas.microsoft.com/office/drawing/2014/main" id="{D8BC4357-3036-7987-F9E4-B777CBEC9D54}"/>
              </a:ext>
            </a:extLst>
          </p:cNvPr>
          <p:cNvGrpSpPr/>
          <p:nvPr/>
        </p:nvGrpSpPr>
        <p:grpSpPr>
          <a:xfrm>
            <a:off x="5184318" y="1676136"/>
            <a:ext cx="635117" cy="635117"/>
            <a:chOff x="6579852" y="1834916"/>
            <a:chExt cx="635117" cy="635117"/>
          </a:xfrm>
        </p:grpSpPr>
        <p:sp>
          <p:nvSpPr>
            <p:cNvPr id="11" name="Oval 10">
              <a:extLst>
                <a:ext uri="{FF2B5EF4-FFF2-40B4-BE49-F238E27FC236}">
                  <a16:creationId xmlns:a16="http://schemas.microsoft.com/office/drawing/2014/main" id="{E1F51B8D-D577-5033-4481-0C6FF87135AC}"/>
                </a:ext>
              </a:extLst>
            </p:cNvPr>
            <p:cNvSpPr/>
            <p:nvPr/>
          </p:nvSpPr>
          <p:spPr>
            <a:xfrm>
              <a:off x="6579852" y="1834916"/>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A2B0BE11-5249-4C32-982D-9BC5B6F28426}"/>
                </a:ext>
              </a:extLst>
            </p:cNvPr>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669718" y="1943022"/>
              <a:ext cx="418903" cy="418903"/>
            </a:xfrm>
            <a:prstGeom prst="rect">
              <a:avLst/>
            </a:prstGeom>
          </p:spPr>
        </p:pic>
      </p:grpSp>
      <p:pic>
        <p:nvPicPr>
          <p:cNvPr id="30" name="Picture 29" descr="A large building with a tower&#10;&#10;Description automatically generated with low confidence">
            <a:extLst>
              <a:ext uri="{FF2B5EF4-FFF2-40B4-BE49-F238E27FC236}">
                <a16:creationId xmlns:a16="http://schemas.microsoft.com/office/drawing/2014/main" id="{1AB033C1-5E2F-2509-A626-916DBB24899C}"/>
              </a:ext>
            </a:extLst>
          </p:cNvPr>
          <p:cNvPicPr>
            <a:picLocks noChangeAspect="1"/>
          </p:cNvPicPr>
          <p:nvPr/>
        </p:nvPicPr>
        <p:blipFill rotWithShape="1">
          <a:blip r:embed="rId8">
            <a:alphaModFix amt="20000"/>
            <a:duotone>
              <a:schemeClr val="accent5">
                <a:shade val="45000"/>
                <a:satMod val="135000"/>
              </a:schemeClr>
              <a:prstClr val="white"/>
            </a:duotone>
            <a:extLst>
              <a:ext uri="{BEBA8EAE-BF5A-486C-A8C5-ECC9F3942E4B}">
                <a14:imgProps xmlns:a14="http://schemas.microsoft.com/office/drawing/2010/main">
                  <a14:imgLayer r:embed="rId9">
                    <a14:imgEffect>
                      <a14:artisticCrisscrossEtching/>
                    </a14:imgEffect>
                  </a14:imgLayer>
                </a14:imgProps>
              </a:ext>
              <a:ext uri="{28A0092B-C50C-407E-A947-70E740481C1C}">
                <a14:useLocalDpi xmlns:a14="http://schemas.microsoft.com/office/drawing/2010/main" val="0"/>
              </a:ext>
            </a:extLst>
          </a:blip>
          <a:srcRect l="18012" r="50896"/>
          <a:stretch/>
        </p:blipFill>
        <p:spPr>
          <a:xfrm>
            <a:off x="9079160" y="-1"/>
            <a:ext cx="3104378" cy="6858000"/>
          </a:xfrm>
          <a:prstGeom prst="rect">
            <a:avLst/>
          </a:prstGeom>
        </p:spPr>
      </p:pic>
      <p:sp>
        <p:nvSpPr>
          <p:cNvPr id="5" name="TextBox 4">
            <a:extLst>
              <a:ext uri="{FF2B5EF4-FFF2-40B4-BE49-F238E27FC236}">
                <a16:creationId xmlns:a16="http://schemas.microsoft.com/office/drawing/2014/main" id="{63BFF7D6-8D16-43EA-1745-FB096913CE61}"/>
              </a:ext>
            </a:extLst>
          </p:cNvPr>
          <p:cNvSpPr txBox="1"/>
          <p:nvPr/>
        </p:nvSpPr>
        <p:spPr>
          <a:xfrm>
            <a:off x="9220900" y="778569"/>
            <a:ext cx="2810311" cy="954107"/>
          </a:xfrm>
          <a:prstGeom prst="rect">
            <a:avLst/>
          </a:prstGeom>
          <a:noFill/>
        </p:spPr>
        <p:txBody>
          <a:bodyPr wrap="square" rtlCol="0">
            <a:spAutoFit/>
          </a:bodyPr>
          <a:lstStyle/>
          <a:p>
            <a:pPr algn="r"/>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sp>
        <p:nvSpPr>
          <p:cNvPr id="19" name="TextBox 18">
            <a:extLst>
              <a:ext uri="{FF2B5EF4-FFF2-40B4-BE49-F238E27FC236}">
                <a16:creationId xmlns:a16="http://schemas.microsoft.com/office/drawing/2014/main" id="{359683F2-46E0-CE68-AD73-DBFA59198A61}"/>
              </a:ext>
            </a:extLst>
          </p:cNvPr>
          <p:cNvSpPr txBox="1"/>
          <p:nvPr/>
        </p:nvSpPr>
        <p:spPr>
          <a:xfrm>
            <a:off x="9481406" y="1852265"/>
            <a:ext cx="2703440" cy="307777"/>
          </a:xfrm>
          <a:prstGeom prst="rect">
            <a:avLst/>
          </a:prstGeom>
          <a:noFill/>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R</a:t>
            </a:r>
            <a:r>
              <a:rPr lang="en-US" sz="1400" b="0" i="0" u="none" strike="noStrike" baseline="0" dirty="0">
                <a:solidFill>
                  <a:srgbClr val="FFC000"/>
                </a:solidFill>
                <a:latin typeface="Roboto" panose="02000000000000000000" pitchFamily="2" charset="0"/>
                <a:ea typeface="Roboto" panose="02000000000000000000" pitchFamily="2" charset="0"/>
                <a:cs typeface="Roboto" panose="02000000000000000000" pitchFamily="2" charset="0"/>
              </a:rPr>
              <a:t>easons for using QR-Code</a:t>
            </a:r>
            <a:endParaRPr lang="en-US" sz="1400"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F6A0919D-720F-C78D-2BF3-45E8FF5C5ED6}"/>
              </a:ext>
            </a:extLst>
          </p:cNvPr>
          <p:cNvSpPr txBox="1"/>
          <p:nvPr/>
        </p:nvSpPr>
        <p:spPr>
          <a:xfrm>
            <a:off x="411854" y="-991332"/>
            <a:ext cx="2126069" cy="95410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API integration with University’s Student Information System (SIS) </a:t>
            </a:r>
          </a:p>
        </p:txBody>
      </p:sp>
      <p:sp>
        <p:nvSpPr>
          <p:cNvPr id="8" name="TextBox 7">
            <a:extLst>
              <a:ext uri="{FF2B5EF4-FFF2-40B4-BE49-F238E27FC236}">
                <a16:creationId xmlns:a16="http://schemas.microsoft.com/office/drawing/2014/main" id="{C72E280C-8691-5EC2-AA60-7428CFA35DD6}"/>
              </a:ext>
            </a:extLst>
          </p:cNvPr>
          <p:cNvSpPr txBox="1"/>
          <p:nvPr/>
        </p:nvSpPr>
        <p:spPr>
          <a:xfrm>
            <a:off x="6544672" y="6855815"/>
            <a:ext cx="2210849"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Multi-user and audit trails </a:t>
            </a:r>
          </a:p>
        </p:txBody>
      </p:sp>
      <p:sp>
        <p:nvSpPr>
          <p:cNvPr id="14" name="TextBox 13">
            <a:extLst>
              <a:ext uri="{FF2B5EF4-FFF2-40B4-BE49-F238E27FC236}">
                <a16:creationId xmlns:a16="http://schemas.microsoft.com/office/drawing/2014/main" id="{C5FA7B64-5264-2E9A-E053-8A633B7574DC}"/>
              </a:ext>
            </a:extLst>
          </p:cNvPr>
          <p:cNvSpPr txBox="1"/>
          <p:nvPr/>
        </p:nvSpPr>
        <p:spPr>
          <a:xfrm>
            <a:off x="5645499" y="-910749"/>
            <a:ext cx="3110022" cy="954107"/>
          </a:xfrm>
          <a:prstGeom prst="rect">
            <a:avLst/>
          </a:prstGeom>
          <a:noFill/>
        </p:spPr>
        <p:txBody>
          <a:bodyPr wrap="square">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Integrated support for both secure code and document generation based on university’s template layouts </a:t>
            </a:r>
          </a:p>
        </p:txBody>
      </p:sp>
      <p:sp>
        <p:nvSpPr>
          <p:cNvPr id="16" name="TextBox 15">
            <a:extLst>
              <a:ext uri="{FF2B5EF4-FFF2-40B4-BE49-F238E27FC236}">
                <a16:creationId xmlns:a16="http://schemas.microsoft.com/office/drawing/2014/main" id="{48C05DBC-BAE1-256A-487E-B37C7F8AC91E}"/>
              </a:ext>
            </a:extLst>
          </p:cNvPr>
          <p:cNvSpPr txBox="1"/>
          <p:nvPr/>
        </p:nvSpPr>
        <p:spPr>
          <a:xfrm>
            <a:off x="4370149" y="6922486"/>
            <a:ext cx="3001511"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Responsive support </a:t>
            </a:r>
          </a:p>
        </p:txBody>
      </p:sp>
      <p:sp>
        <p:nvSpPr>
          <p:cNvPr id="28" name="TextBox 27">
            <a:extLst>
              <a:ext uri="{FF2B5EF4-FFF2-40B4-BE49-F238E27FC236}">
                <a16:creationId xmlns:a16="http://schemas.microsoft.com/office/drawing/2014/main" id="{DB9D6946-CE9E-FC1F-CFD1-C550002559EC}"/>
              </a:ext>
            </a:extLst>
          </p:cNvPr>
          <p:cNvSpPr txBox="1"/>
          <p:nvPr/>
        </p:nvSpPr>
        <p:spPr>
          <a:xfrm>
            <a:off x="772225" y="6958066"/>
            <a:ext cx="2305095"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Security for both digital and physical printed certificate formats </a:t>
            </a:r>
          </a:p>
        </p:txBody>
      </p:sp>
    </p:spTree>
    <p:extLst>
      <p:ext uri="{BB962C8B-B14F-4D97-AF65-F5344CB8AC3E}">
        <p14:creationId xmlns:p14="http://schemas.microsoft.com/office/powerpoint/2010/main" val="17618900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AE522BC0-3828-D993-D8D1-78D3EEF92E6C}"/>
              </a:ext>
            </a:extLst>
          </p:cNvPr>
          <p:cNvGrpSpPr/>
          <p:nvPr/>
        </p:nvGrpSpPr>
        <p:grpSpPr>
          <a:xfrm>
            <a:off x="5531824" y="1084206"/>
            <a:ext cx="3428265" cy="1085132"/>
            <a:chOff x="5531824" y="1084206"/>
            <a:chExt cx="3428265" cy="1085132"/>
          </a:xfrm>
        </p:grpSpPr>
        <p:sp>
          <p:nvSpPr>
            <p:cNvPr id="31" name="Rectangle 30">
              <a:extLst>
                <a:ext uri="{FF2B5EF4-FFF2-40B4-BE49-F238E27FC236}">
                  <a16:creationId xmlns:a16="http://schemas.microsoft.com/office/drawing/2014/main" id="{623AF31D-A32F-6E59-430A-6E5CF512BBFB}"/>
                </a:ext>
              </a:extLst>
            </p:cNvPr>
            <p:cNvSpPr/>
            <p:nvPr/>
          </p:nvSpPr>
          <p:spPr>
            <a:xfrm>
              <a:off x="5531824" y="1084206"/>
              <a:ext cx="3428265" cy="105335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5FA7B64-5264-2E9A-E053-8A633B7574DC}"/>
                </a:ext>
              </a:extLst>
            </p:cNvPr>
            <p:cNvSpPr txBox="1"/>
            <p:nvPr/>
          </p:nvSpPr>
          <p:spPr>
            <a:xfrm>
              <a:off x="5842531" y="1092120"/>
              <a:ext cx="3110022" cy="1077218"/>
            </a:xfrm>
            <a:prstGeom prst="rect">
              <a:avLst/>
            </a:prstGeom>
            <a:noFill/>
          </p:spPr>
          <p:txBody>
            <a:bodyPr wrap="square">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Integrated support for both secure code and document generation based on university’s template layouts </a:t>
              </a:r>
            </a:p>
          </p:txBody>
        </p:sp>
      </p:grpSp>
      <p:sp>
        <p:nvSpPr>
          <p:cNvPr id="2" name="Rectangle 1">
            <a:extLst>
              <a:ext uri="{FF2B5EF4-FFF2-40B4-BE49-F238E27FC236}">
                <a16:creationId xmlns:a16="http://schemas.microsoft.com/office/drawing/2014/main" id="{E44225B1-AA10-CEBD-9282-81061ECEEF97}"/>
              </a:ext>
            </a:extLst>
          </p:cNvPr>
          <p:cNvSpPr/>
          <p:nvPr/>
        </p:nvSpPr>
        <p:spPr>
          <a:xfrm>
            <a:off x="9060110" y="1"/>
            <a:ext cx="3131890" cy="68579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6AAD0948-C196-5476-34C6-09ECE32AD095}"/>
              </a:ext>
            </a:extLst>
          </p:cNvPr>
          <p:cNvGrpSpPr/>
          <p:nvPr/>
        </p:nvGrpSpPr>
        <p:grpSpPr>
          <a:xfrm>
            <a:off x="1713084" y="1573896"/>
            <a:ext cx="3771901" cy="3710206"/>
            <a:chOff x="2448196" y="1573896"/>
            <a:chExt cx="3771901" cy="3710206"/>
          </a:xfrm>
        </p:grpSpPr>
        <p:sp>
          <p:nvSpPr>
            <p:cNvPr id="4" name="Oval 3">
              <a:extLst>
                <a:ext uri="{FF2B5EF4-FFF2-40B4-BE49-F238E27FC236}">
                  <a16:creationId xmlns:a16="http://schemas.microsoft.com/office/drawing/2014/main" id="{DCB5EEC3-EC89-EB40-DD04-1E73EDADC5AD}"/>
                </a:ext>
              </a:extLst>
            </p:cNvPr>
            <p:cNvSpPr/>
            <p:nvPr/>
          </p:nvSpPr>
          <p:spPr>
            <a:xfrm>
              <a:off x="2661242" y="1573896"/>
              <a:ext cx="3392648" cy="3392648"/>
            </a:xfrm>
            <a:prstGeom prst="ellipse">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519AF55-F9B6-881B-4E98-BC12FD8D9927}"/>
                </a:ext>
              </a:extLst>
            </p:cNvPr>
            <p:cNvGrpSpPr/>
            <p:nvPr/>
          </p:nvGrpSpPr>
          <p:grpSpPr>
            <a:xfrm>
              <a:off x="3321525" y="2221596"/>
              <a:ext cx="2097248" cy="2097248"/>
              <a:chOff x="3321525" y="2221596"/>
              <a:chExt cx="2097248" cy="2097248"/>
            </a:xfrm>
          </p:grpSpPr>
          <p:sp>
            <p:nvSpPr>
              <p:cNvPr id="3" name="Oval 2">
                <a:extLst>
                  <a:ext uri="{FF2B5EF4-FFF2-40B4-BE49-F238E27FC236}">
                    <a16:creationId xmlns:a16="http://schemas.microsoft.com/office/drawing/2014/main" id="{E173C4A1-576C-9324-61DC-7C74928E5386}"/>
                  </a:ext>
                </a:extLst>
              </p:cNvPr>
              <p:cNvSpPr/>
              <p:nvPr/>
            </p:nvSpPr>
            <p:spPr>
              <a:xfrm>
                <a:off x="3321525" y="2221596"/>
                <a:ext cx="2097248" cy="2097248"/>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10;&#10;Description automatically generated">
                <a:extLst>
                  <a:ext uri="{FF2B5EF4-FFF2-40B4-BE49-F238E27FC236}">
                    <a16:creationId xmlns:a16="http://schemas.microsoft.com/office/drawing/2014/main" id="{03870D5C-44DB-CD78-8447-C34503FD3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922" y="2890543"/>
                <a:ext cx="1110742" cy="1110742"/>
              </a:xfrm>
              <a:prstGeom prst="rect">
                <a:avLst/>
              </a:prstGeom>
            </p:spPr>
          </p:pic>
        </p:grpSp>
        <p:grpSp>
          <p:nvGrpSpPr>
            <p:cNvPr id="24" name="Group 23">
              <a:extLst>
                <a:ext uri="{FF2B5EF4-FFF2-40B4-BE49-F238E27FC236}">
                  <a16:creationId xmlns:a16="http://schemas.microsoft.com/office/drawing/2014/main" id="{988AE588-10BE-E25C-3024-731AA390BD8A}"/>
                </a:ext>
              </a:extLst>
            </p:cNvPr>
            <p:cNvGrpSpPr/>
            <p:nvPr/>
          </p:nvGrpSpPr>
          <p:grpSpPr>
            <a:xfrm>
              <a:off x="2448196" y="3556845"/>
              <a:ext cx="635117" cy="635117"/>
              <a:chOff x="3843730" y="3715625"/>
              <a:chExt cx="635117" cy="635117"/>
            </a:xfrm>
          </p:grpSpPr>
          <p:sp>
            <p:nvSpPr>
              <p:cNvPr id="9" name="Oval 8">
                <a:extLst>
                  <a:ext uri="{FF2B5EF4-FFF2-40B4-BE49-F238E27FC236}">
                    <a16:creationId xmlns:a16="http://schemas.microsoft.com/office/drawing/2014/main" id="{3867A8E0-2276-D588-04CC-12EAB6709492}"/>
                  </a:ext>
                </a:extLst>
              </p:cNvPr>
              <p:cNvSpPr/>
              <p:nvPr/>
            </p:nvSpPr>
            <p:spPr>
              <a:xfrm>
                <a:off x="3843730" y="3715625"/>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Shape&#10;&#10;Description automatically generated with low confidence">
                <a:extLst>
                  <a:ext uri="{FF2B5EF4-FFF2-40B4-BE49-F238E27FC236}">
                    <a16:creationId xmlns:a16="http://schemas.microsoft.com/office/drawing/2014/main" id="{13DADDCD-4AB2-A5FA-E5DD-463D50C8DCC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33457" y="3822417"/>
                <a:ext cx="451386" cy="451386"/>
              </a:xfrm>
              <a:prstGeom prst="rect">
                <a:avLst/>
              </a:prstGeom>
            </p:spPr>
          </p:pic>
        </p:grpSp>
        <p:grpSp>
          <p:nvGrpSpPr>
            <p:cNvPr id="25" name="Group 24">
              <a:extLst>
                <a:ext uri="{FF2B5EF4-FFF2-40B4-BE49-F238E27FC236}">
                  <a16:creationId xmlns:a16="http://schemas.microsoft.com/office/drawing/2014/main" id="{71EB8404-4D0F-6DAB-DE69-F55A527E18D3}"/>
                </a:ext>
              </a:extLst>
            </p:cNvPr>
            <p:cNvGrpSpPr/>
            <p:nvPr/>
          </p:nvGrpSpPr>
          <p:grpSpPr>
            <a:xfrm>
              <a:off x="2765755" y="1784670"/>
              <a:ext cx="635117" cy="635117"/>
              <a:chOff x="4161289" y="1943450"/>
              <a:chExt cx="635117" cy="635117"/>
            </a:xfrm>
          </p:grpSpPr>
          <p:sp>
            <p:nvSpPr>
              <p:cNvPr id="6" name="Oval 5">
                <a:extLst>
                  <a:ext uri="{FF2B5EF4-FFF2-40B4-BE49-F238E27FC236}">
                    <a16:creationId xmlns:a16="http://schemas.microsoft.com/office/drawing/2014/main" id="{C7B8EBE2-7977-FBEE-949F-809EE4CC31FF}"/>
                  </a:ext>
                </a:extLst>
              </p:cNvPr>
              <p:cNvSpPr/>
              <p:nvPr/>
            </p:nvSpPr>
            <p:spPr>
              <a:xfrm>
                <a:off x="4161289" y="1943450"/>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hape&#10;&#10;Description automatically generated with low confidence">
                <a:extLst>
                  <a:ext uri="{FF2B5EF4-FFF2-40B4-BE49-F238E27FC236}">
                    <a16:creationId xmlns:a16="http://schemas.microsoft.com/office/drawing/2014/main" id="{488FFE6E-7E51-88C9-EA66-5ECD96EB6177}"/>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284705" y="2079150"/>
                <a:ext cx="376298" cy="376298"/>
              </a:xfrm>
              <a:prstGeom prst="rect">
                <a:avLst/>
              </a:prstGeom>
              <a:ln>
                <a:noFill/>
              </a:ln>
            </p:spPr>
          </p:pic>
        </p:grpSp>
        <p:grpSp>
          <p:nvGrpSpPr>
            <p:cNvPr id="23" name="Group 22">
              <a:extLst>
                <a:ext uri="{FF2B5EF4-FFF2-40B4-BE49-F238E27FC236}">
                  <a16:creationId xmlns:a16="http://schemas.microsoft.com/office/drawing/2014/main" id="{E94DFA57-6430-FB60-412B-8A032617DD50}"/>
                </a:ext>
              </a:extLst>
            </p:cNvPr>
            <p:cNvGrpSpPr/>
            <p:nvPr/>
          </p:nvGrpSpPr>
          <p:grpSpPr>
            <a:xfrm>
              <a:off x="4140675" y="4648985"/>
              <a:ext cx="635117" cy="635117"/>
              <a:chOff x="5536209" y="4807765"/>
              <a:chExt cx="635117" cy="635117"/>
            </a:xfrm>
          </p:grpSpPr>
          <p:sp>
            <p:nvSpPr>
              <p:cNvPr id="10" name="Oval 9">
                <a:extLst>
                  <a:ext uri="{FF2B5EF4-FFF2-40B4-BE49-F238E27FC236}">
                    <a16:creationId xmlns:a16="http://schemas.microsoft.com/office/drawing/2014/main" id="{33ED7513-A529-7958-C602-8C34F4257163}"/>
                  </a:ext>
                </a:extLst>
              </p:cNvPr>
              <p:cNvSpPr/>
              <p:nvPr/>
            </p:nvSpPr>
            <p:spPr>
              <a:xfrm>
                <a:off x="5536209" y="4807765"/>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Shape&#10;&#10;Description automatically generated with low confidence">
                <a:extLst>
                  <a:ext uri="{FF2B5EF4-FFF2-40B4-BE49-F238E27FC236}">
                    <a16:creationId xmlns:a16="http://schemas.microsoft.com/office/drawing/2014/main" id="{5274E356-77D2-CB36-9B49-79C597C4AA4F}"/>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26446" y="4898002"/>
                <a:ext cx="454641" cy="454641"/>
              </a:xfrm>
              <a:prstGeom prst="rect">
                <a:avLst/>
              </a:prstGeom>
            </p:spPr>
          </p:pic>
        </p:grpSp>
        <p:grpSp>
          <p:nvGrpSpPr>
            <p:cNvPr id="27" name="Group 26">
              <a:extLst>
                <a:ext uri="{FF2B5EF4-FFF2-40B4-BE49-F238E27FC236}">
                  <a16:creationId xmlns:a16="http://schemas.microsoft.com/office/drawing/2014/main" id="{632DB6C2-EB17-6971-FF7F-D9DF30549446}"/>
                </a:ext>
              </a:extLst>
            </p:cNvPr>
            <p:cNvGrpSpPr/>
            <p:nvPr/>
          </p:nvGrpSpPr>
          <p:grpSpPr>
            <a:xfrm>
              <a:off x="5584980" y="3683727"/>
              <a:ext cx="635117" cy="635117"/>
              <a:chOff x="6980514" y="3842507"/>
              <a:chExt cx="635117" cy="635117"/>
            </a:xfrm>
          </p:grpSpPr>
          <p:sp>
            <p:nvSpPr>
              <p:cNvPr id="12" name="Oval 11">
                <a:extLst>
                  <a:ext uri="{FF2B5EF4-FFF2-40B4-BE49-F238E27FC236}">
                    <a16:creationId xmlns:a16="http://schemas.microsoft.com/office/drawing/2014/main" id="{C9924E34-9032-88AE-D006-3B64F3ACF4DE}"/>
                  </a:ext>
                </a:extLst>
              </p:cNvPr>
              <p:cNvSpPr/>
              <p:nvPr/>
            </p:nvSpPr>
            <p:spPr>
              <a:xfrm>
                <a:off x="6980514" y="3842507"/>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low confidence">
                <a:extLst>
                  <a:ext uri="{FF2B5EF4-FFF2-40B4-BE49-F238E27FC236}">
                    <a16:creationId xmlns:a16="http://schemas.microsoft.com/office/drawing/2014/main" id="{86D8FB81-D455-7362-41D9-4FBCF48AA7D4}"/>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52519" y="3912471"/>
                <a:ext cx="495188" cy="495188"/>
              </a:xfrm>
              <a:prstGeom prst="rect">
                <a:avLst/>
              </a:prstGeom>
            </p:spPr>
          </p:pic>
        </p:grpSp>
      </p:grpSp>
      <p:grpSp>
        <p:nvGrpSpPr>
          <p:cNvPr id="26" name="Group 25">
            <a:extLst>
              <a:ext uri="{FF2B5EF4-FFF2-40B4-BE49-F238E27FC236}">
                <a16:creationId xmlns:a16="http://schemas.microsoft.com/office/drawing/2014/main" id="{D8BC4357-3036-7987-F9E4-B777CBEC9D54}"/>
              </a:ext>
            </a:extLst>
          </p:cNvPr>
          <p:cNvGrpSpPr/>
          <p:nvPr/>
        </p:nvGrpSpPr>
        <p:grpSpPr>
          <a:xfrm>
            <a:off x="4190312" y="919747"/>
            <a:ext cx="1688906" cy="1688906"/>
            <a:chOff x="6579852" y="1834916"/>
            <a:chExt cx="635117" cy="635117"/>
          </a:xfrm>
        </p:grpSpPr>
        <p:sp>
          <p:nvSpPr>
            <p:cNvPr id="11" name="Oval 10">
              <a:extLst>
                <a:ext uri="{FF2B5EF4-FFF2-40B4-BE49-F238E27FC236}">
                  <a16:creationId xmlns:a16="http://schemas.microsoft.com/office/drawing/2014/main" id="{E1F51B8D-D577-5033-4481-0C6FF87135AC}"/>
                </a:ext>
              </a:extLst>
            </p:cNvPr>
            <p:cNvSpPr/>
            <p:nvPr/>
          </p:nvSpPr>
          <p:spPr>
            <a:xfrm>
              <a:off x="6579852" y="1834916"/>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A2B0BE11-5249-4C32-982D-9BC5B6F28426}"/>
                </a:ext>
              </a:extLst>
            </p:cNvPr>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669718" y="1943022"/>
              <a:ext cx="418903" cy="418903"/>
            </a:xfrm>
            <a:prstGeom prst="rect">
              <a:avLst/>
            </a:prstGeom>
          </p:spPr>
        </p:pic>
      </p:grpSp>
      <p:pic>
        <p:nvPicPr>
          <p:cNvPr id="30" name="Picture 29" descr="A large building with a tower&#10;&#10;Description automatically generated with low confidence">
            <a:extLst>
              <a:ext uri="{FF2B5EF4-FFF2-40B4-BE49-F238E27FC236}">
                <a16:creationId xmlns:a16="http://schemas.microsoft.com/office/drawing/2014/main" id="{1AB033C1-5E2F-2509-A626-916DBB24899C}"/>
              </a:ext>
            </a:extLst>
          </p:cNvPr>
          <p:cNvPicPr>
            <a:picLocks noChangeAspect="1"/>
          </p:cNvPicPr>
          <p:nvPr/>
        </p:nvPicPr>
        <p:blipFill rotWithShape="1">
          <a:blip r:embed="rId8">
            <a:alphaModFix amt="20000"/>
            <a:duotone>
              <a:schemeClr val="accent5">
                <a:shade val="45000"/>
                <a:satMod val="135000"/>
              </a:schemeClr>
              <a:prstClr val="white"/>
            </a:duotone>
            <a:extLst>
              <a:ext uri="{BEBA8EAE-BF5A-486C-A8C5-ECC9F3942E4B}">
                <a14:imgProps xmlns:a14="http://schemas.microsoft.com/office/drawing/2010/main">
                  <a14:imgLayer r:embed="rId9">
                    <a14:imgEffect>
                      <a14:artisticCrisscrossEtching/>
                    </a14:imgEffect>
                  </a14:imgLayer>
                </a14:imgProps>
              </a:ext>
              <a:ext uri="{28A0092B-C50C-407E-A947-70E740481C1C}">
                <a14:useLocalDpi xmlns:a14="http://schemas.microsoft.com/office/drawing/2010/main" val="0"/>
              </a:ext>
            </a:extLst>
          </a:blip>
          <a:srcRect l="18012" r="50896"/>
          <a:stretch/>
        </p:blipFill>
        <p:spPr>
          <a:xfrm>
            <a:off x="9079160" y="-1"/>
            <a:ext cx="3104378" cy="6858000"/>
          </a:xfrm>
          <a:prstGeom prst="rect">
            <a:avLst/>
          </a:prstGeom>
        </p:spPr>
      </p:pic>
      <p:sp>
        <p:nvSpPr>
          <p:cNvPr id="5" name="TextBox 4">
            <a:extLst>
              <a:ext uri="{FF2B5EF4-FFF2-40B4-BE49-F238E27FC236}">
                <a16:creationId xmlns:a16="http://schemas.microsoft.com/office/drawing/2014/main" id="{63BFF7D6-8D16-43EA-1745-FB096913CE61}"/>
              </a:ext>
            </a:extLst>
          </p:cNvPr>
          <p:cNvSpPr txBox="1"/>
          <p:nvPr/>
        </p:nvSpPr>
        <p:spPr>
          <a:xfrm>
            <a:off x="9220900" y="778569"/>
            <a:ext cx="2810311" cy="954107"/>
          </a:xfrm>
          <a:prstGeom prst="rect">
            <a:avLst/>
          </a:prstGeom>
          <a:noFill/>
        </p:spPr>
        <p:txBody>
          <a:bodyPr wrap="square" rtlCol="0">
            <a:spAutoFit/>
          </a:bodyPr>
          <a:lstStyle/>
          <a:p>
            <a:pPr algn="r"/>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sp>
        <p:nvSpPr>
          <p:cNvPr id="19" name="TextBox 18">
            <a:extLst>
              <a:ext uri="{FF2B5EF4-FFF2-40B4-BE49-F238E27FC236}">
                <a16:creationId xmlns:a16="http://schemas.microsoft.com/office/drawing/2014/main" id="{359683F2-46E0-CE68-AD73-DBFA59198A61}"/>
              </a:ext>
            </a:extLst>
          </p:cNvPr>
          <p:cNvSpPr txBox="1"/>
          <p:nvPr/>
        </p:nvSpPr>
        <p:spPr>
          <a:xfrm>
            <a:off x="9481406" y="1852265"/>
            <a:ext cx="2703440" cy="307777"/>
          </a:xfrm>
          <a:prstGeom prst="rect">
            <a:avLst/>
          </a:prstGeom>
          <a:noFill/>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R</a:t>
            </a:r>
            <a:r>
              <a:rPr lang="en-US" sz="1400" b="0" i="0" u="none" strike="noStrike" baseline="0" dirty="0">
                <a:solidFill>
                  <a:srgbClr val="FFC000"/>
                </a:solidFill>
                <a:latin typeface="Roboto" panose="02000000000000000000" pitchFamily="2" charset="0"/>
                <a:ea typeface="Roboto" panose="02000000000000000000" pitchFamily="2" charset="0"/>
                <a:cs typeface="Roboto" panose="02000000000000000000" pitchFamily="2" charset="0"/>
              </a:rPr>
              <a:t>easons for using QR-Code</a:t>
            </a:r>
            <a:endParaRPr lang="en-US" sz="1400"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F6A0919D-720F-C78D-2BF3-45E8FF5C5ED6}"/>
              </a:ext>
            </a:extLst>
          </p:cNvPr>
          <p:cNvSpPr txBox="1"/>
          <p:nvPr/>
        </p:nvSpPr>
        <p:spPr>
          <a:xfrm>
            <a:off x="-16943" y="1346577"/>
            <a:ext cx="2126069" cy="95410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API integration with University’s Student Information System (SIS) </a:t>
            </a:r>
          </a:p>
        </p:txBody>
      </p:sp>
      <p:sp>
        <p:nvSpPr>
          <p:cNvPr id="8" name="TextBox 7">
            <a:extLst>
              <a:ext uri="{FF2B5EF4-FFF2-40B4-BE49-F238E27FC236}">
                <a16:creationId xmlns:a16="http://schemas.microsoft.com/office/drawing/2014/main" id="{C72E280C-8691-5EC2-AA60-7428CFA35DD6}"/>
              </a:ext>
            </a:extLst>
          </p:cNvPr>
          <p:cNvSpPr txBox="1"/>
          <p:nvPr/>
        </p:nvSpPr>
        <p:spPr>
          <a:xfrm>
            <a:off x="5504970" y="4141200"/>
            <a:ext cx="2210849"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Multi-user and audit trails </a:t>
            </a:r>
          </a:p>
        </p:txBody>
      </p:sp>
      <p:sp>
        <p:nvSpPr>
          <p:cNvPr id="16" name="TextBox 15">
            <a:extLst>
              <a:ext uri="{FF2B5EF4-FFF2-40B4-BE49-F238E27FC236}">
                <a16:creationId xmlns:a16="http://schemas.microsoft.com/office/drawing/2014/main" id="{48C05DBC-BAE1-256A-487E-B37C7F8AC91E}"/>
              </a:ext>
            </a:extLst>
          </p:cNvPr>
          <p:cNvSpPr txBox="1"/>
          <p:nvPr/>
        </p:nvSpPr>
        <p:spPr>
          <a:xfrm>
            <a:off x="2950810" y="5451259"/>
            <a:ext cx="3001511"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Responsive support </a:t>
            </a:r>
          </a:p>
        </p:txBody>
      </p:sp>
      <p:sp>
        <p:nvSpPr>
          <p:cNvPr id="28" name="TextBox 27">
            <a:extLst>
              <a:ext uri="{FF2B5EF4-FFF2-40B4-BE49-F238E27FC236}">
                <a16:creationId xmlns:a16="http://schemas.microsoft.com/office/drawing/2014/main" id="{DB9D6946-CE9E-FC1F-CFD1-C550002559EC}"/>
              </a:ext>
            </a:extLst>
          </p:cNvPr>
          <p:cNvSpPr txBox="1"/>
          <p:nvPr/>
        </p:nvSpPr>
        <p:spPr>
          <a:xfrm>
            <a:off x="-44946" y="4248879"/>
            <a:ext cx="2305095"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Security for both digital and physical printed certificate formats </a:t>
            </a:r>
          </a:p>
        </p:txBody>
      </p:sp>
    </p:spTree>
    <p:extLst>
      <p:ext uri="{BB962C8B-B14F-4D97-AF65-F5344CB8AC3E}">
        <p14:creationId xmlns:p14="http://schemas.microsoft.com/office/powerpoint/2010/main" val="21082911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5FA7B64-5264-2E9A-E053-8A633B7574DC}"/>
              </a:ext>
            </a:extLst>
          </p:cNvPr>
          <p:cNvSpPr txBox="1"/>
          <p:nvPr/>
        </p:nvSpPr>
        <p:spPr>
          <a:xfrm>
            <a:off x="5833031" y="1421080"/>
            <a:ext cx="2707850" cy="954107"/>
          </a:xfrm>
          <a:prstGeom prst="rect">
            <a:avLst/>
          </a:prstGeom>
          <a:noFill/>
        </p:spPr>
        <p:txBody>
          <a:bodyPr wrap="square">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Integrated support for both secure code and document generation based on university’s template layouts </a:t>
            </a:r>
          </a:p>
        </p:txBody>
      </p:sp>
      <p:sp>
        <p:nvSpPr>
          <p:cNvPr id="2" name="Rectangle 1">
            <a:extLst>
              <a:ext uri="{FF2B5EF4-FFF2-40B4-BE49-F238E27FC236}">
                <a16:creationId xmlns:a16="http://schemas.microsoft.com/office/drawing/2014/main" id="{E44225B1-AA10-CEBD-9282-81061ECEEF97}"/>
              </a:ext>
            </a:extLst>
          </p:cNvPr>
          <p:cNvSpPr/>
          <p:nvPr/>
        </p:nvSpPr>
        <p:spPr>
          <a:xfrm>
            <a:off x="9060110" y="1"/>
            <a:ext cx="3131890" cy="68579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7E480A48-0C77-2F4E-6D12-6C04A9B78D0B}"/>
              </a:ext>
            </a:extLst>
          </p:cNvPr>
          <p:cNvGrpSpPr/>
          <p:nvPr/>
        </p:nvGrpSpPr>
        <p:grpSpPr>
          <a:xfrm rot="1502387">
            <a:off x="1752161" y="688638"/>
            <a:ext cx="3605694" cy="3710206"/>
            <a:chOff x="1713084" y="1573896"/>
            <a:chExt cx="3605694" cy="3710206"/>
          </a:xfrm>
        </p:grpSpPr>
        <p:sp>
          <p:nvSpPr>
            <p:cNvPr id="4" name="Oval 3">
              <a:extLst>
                <a:ext uri="{FF2B5EF4-FFF2-40B4-BE49-F238E27FC236}">
                  <a16:creationId xmlns:a16="http://schemas.microsoft.com/office/drawing/2014/main" id="{DCB5EEC3-EC89-EB40-DD04-1E73EDADC5AD}"/>
                </a:ext>
              </a:extLst>
            </p:cNvPr>
            <p:cNvSpPr/>
            <p:nvPr/>
          </p:nvSpPr>
          <p:spPr>
            <a:xfrm>
              <a:off x="1926130" y="1573896"/>
              <a:ext cx="3392648" cy="3392648"/>
            </a:xfrm>
            <a:prstGeom prst="ellipse">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519AF55-F9B6-881B-4E98-BC12FD8D9927}"/>
                </a:ext>
              </a:extLst>
            </p:cNvPr>
            <p:cNvGrpSpPr/>
            <p:nvPr/>
          </p:nvGrpSpPr>
          <p:grpSpPr>
            <a:xfrm>
              <a:off x="2586413" y="2221596"/>
              <a:ext cx="2097248" cy="2097248"/>
              <a:chOff x="3321525" y="2221596"/>
              <a:chExt cx="2097248" cy="2097248"/>
            </a:xfrm>
          </p:grpSpPr>
          <p:sp>
            <p:nvSpPr>
              <p:cNvPr id="3" name="Oval 2">
                <a:extLst>
                  <a:ext uri="{FF2B5EF4-FFF2-40B4-BE49-F238E27FC236}">
                    <a16:creationId xmlns:a16="http://schemas.microsoft.com/office/drawing/2014/main" id="{E173C4A1-576C-9324-61DC-7C74928E5386}"/>
                  </a:ext>
                </a:extLst>
              </p:cNvPr>
              <p:cNvSpPr/>
              <p:nvPr/>
            </p:nvSpPr>
            <p:spPr>
              <a:xfrm rot="20542485">
                <a:off x="3321525" y="2221596"/>
                <a:ext cx="2097248" cy="2097248"/>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10;&#10;Description automatically generated">
                <a:extLst>
                  <a:ext uri="{FF2B5EF4-FFF2-40B4-BE49-F238E27FC236}">
                    <a16:creationId xmlns:a16="http://schemas.microsoft.com/office/drawing/2014/main" id="{03870D5C-44DB-CD78-8447-C34503FD3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79501">
                <a:off x="3846808" y="2862466"/>
                <a:ext cx="1110742" cy="1110742"/>
              </a:xfrm>
              <a:prstGeom prst="rect">
                <a:avLst/>
              </a:prstGeom>
            </p:spPr>
          </p:pic>
        </p:grpSp>
        <p:grpSp>
          <p:nvGrpSpPr>
            <p:cNvPr id="24" name="Group 23">
              <a:extLst>
                <a:ext uri="{FF2B5EF4-FFF2-40B4-BE49-F238E27FC236}">
                  <a16:creationId xmlns:a16="http://schemas.microsoft.com/office/drawing/2014/main" id="{988AE588-10BE-E25C-3024-731AA390BD8A}"/>
                </a:ext>
              </a:extLst>
            </p:cNvPr>
            <p:cNvGrpSpPr/>
            <p:nvPr/>
          </p:nvGrpSpPr>
          <p:grpSpPr>
            <a:xfrm>
              <a:off x="1713084" y="3556845"/>
              <a:ext cx="635117" cy="635117"/>
              <a:chOff x="3843730" y="3715625"/>
              <a:chExt cx="635117" cy="635117"/>
            </a:xfrm>
          </p:grpSpPr>
          <p:sp>
            <p:nvSpPr>
              <p:cNvPr id="9" name="Oval 8">
                <a:extLst>
                  <a:ext uri="{FF2B5EF4-FFF2-40B4-BE49-F238E27FC236}">
                    <a16:creationId xmlns:a16="http://schemas.microsoft.com/office/drawing/2014/main" id="{3867A8E0-2276-D588-04CC-12EAB6709492}"/>
                  </a:ext>
                </a:extLst>
              </p:cNvPr>
              <p:cNvSpPr/>
              <p:nvPr/>
            </p:nvSpPr>
            <p:spPr>
              <a:xfrm>
                <a:off x="3843730" y="3715625"/>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Shape&#10;&#10;Description automatically generated with low confidence">
                <a:extLst>
                  <a:ext uri="{FF2B5EF4-FFF2-40B4-BE49-F238E27FC236}">
                    <a16:creationId xmlns:a16="http://schemas.microsoft.com/office/drawing/2014/main" id="{13DADDCD-4AB2-A5FA-E5DD-463D50C8DCC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0426124">
                <a:off x="3933457" y="3822417"/>
                <a:ext cx="451386" cy="451386"/>
              </a:xfrm>
              <a:prstGeom prst="rect">
                <a:avLst/>
              </a:prstGeom>
            </p:spPr>
          </p:pic>
        </p:grpSp>
        <p:grpSp>
          <p:nvGrpSpPr>
            <p:cNvPr id="25" name="Group 24">
              <a:extLst>
                <a:ext uri="{FF2B5EF4-FFF2-40B4-BE49-F238E27FC236}">
                  <a16:creationId xmlns:a16="http://schemas.microsoft.com/office/drawing/2014/main" id="{71EB8404-4D0F-6DAB-DE69-F55A527E18D3}"/>
                </a:ext>
              </a:extLst>
            </p:cNvPr>
            <p:cNvGrpSpPr/>
            <p:nvPr/>
          </p:nvGrpSpPr>
          <p:grpSpPr>
            <a:xfrm>
              <a:off x="2030643" y="1784670"/>
              <a:ext cx="635117" cy="635117"/>
              <a:chOff x="4161289" y="1943450"/>
              <a:chExt cx="635117" cy="635117"/>
            </a:xfrm>
          </p:grpSpPr>
          <p:sp>
            <p:nvSpPr>
              <p:cNvPr id="6" name="Oval 5">
                <a:extLst>
                  <a:ext uri="{FF2B5EF4-FFF2-40B4-BE49-F238E27FC236}">
                    <a16:creationId xmlns:a16="http://schemas.microsoft.com/office/drawing/2014/main" id="{C7B8EBE2-7977-FBEE-949F-809EE4CC31FF}"/>
                  </a:ext>
                </a:extLst>
              </p:cNvPr>
              <p:cNvSpPr/>
              <p:nvPr/>
            </p:nvSpPr>
            <p:spPr>
              <a:xfrm rot="18815902">
                <a:off x="4161289" y="1943450"/>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hape&#10;&#10;Description automatically generated with low confidence">
                <a:extLst>
                  <a:ext uri="{FF2B5EF4-FFF2-40B4-BE49-F238E27FC236}">
                    <a16:creationId xmlns:a16="http://schemas.microsoft.com/office/drawing/2014/main" id="{488FFE6E-7E51-88C9-EA66-5ECD96EB6177}"/>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0097613">
                <a:off x="4284705" y="2079150"/>
                <a:ext cx="376298" cy="376298"/>
              </a:xfrm>
              <a:prstGeom prst="rect">
                <a:avLst/>
              </a:prstGeom>
              <a:ln>
                <a:noFill/>
              </a:ln>
            </p:spPr>
          </p:pic>
        </p:grpSp>
        <p:grpSp>
          <p:nvGrpSpPr>
            <p:cNvPr id="23" name="Group 22">
              <a:extLst>
                <a:ext uri="{FF2B5EF4-FFF2-40B4-BE49-F238E27FC236}">
                  <a16:creationId xmlns:a16="http://schemas.microsoft.com/office/drawing/2014/main" id="{E94DFA57-6430-FB60-412B-8A032617DD50}"/>
                </a:ext>
              </a:extLst>
            </p:cNvPr>
            <p:cNvGrpSpPr/>
            <p:nvPr/>
          </p:nvGrpSpPr>
          <p:grpSpPr>
            <a:xfrm>
              <a:off x="3405563" y="4648985"/>
              <a:ext cx="635117" cy="635117"/>
              <a:chOff x="5536209" y="4807765"/>
              <a:chExt cx="635117" cy="635117"/>
            </a:xfrm>
          </p:grpSpPr>
          <p:sp>
            <p:nvSpPr>
              <p:cNvPr id="10" name="Oval 9">
                <a:extLst>
                  <a:ext uri="{FF2B5EF4-FFF2-40B4-BE49-F238E27FC236}">
                    <a16:creationId xmlns:a16="http://schemas.microsoft.com/office/drawing/2014/main" id="{33ED7513-A529-7958-C602-8C34F4257163}"/>
                  </a:ext>
                </a:extLst>
              </p:cNvPr>
              <p:cNvSpPr/>
              <p:nvPr/>
            </p:nvSpPr>
            <p:spPr>
              <a:xfrm>
                <a:off x="5536209" y="4807765"/>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Shape&#10;&#10;Description automatically generated with low confidence">
                <a:extLst>
                  <a:ext uri="{FF2B5EF4-FFF2-40B4-BE49-F238E27FC236}">
                    <a16:creationId xmlns:a16="http://schemas.microsoft.com/office/drawing/2014/main" id="{5274E356-77D2-CB36-9B49-79C597C4AA4F}"/>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9934351">
                <a:off x="5626447" y="4898002"/>
                <a:ext cx="454641" cy="454641"/>
              </a:xfrm>
              <a:prstGeom prst="rect">
                <a:avLst/>
              </a:prstGeom>
            </p:spPr>
          </p:pic>
        </p:grpSp>
        <p:grpSp>
          <p:nvGrpSpPr>
            <p:cNvPr id="26" name="Group 25">
              <a:extLst>
                <a:ext uri="{FF2B5EF4-FFF2-40B4-BE49-F238E27FC236}">
                  <a16:creationId xmlns:a16="http://schemas.microsoft.com/office/drawing/2014/main" id="{D8BC4357-3036-7987-F9E4-B777CBEC9D54}"/>
                </a:ext>
              </a:extLst>
            </p:cNvPr>
            <p:cNvGrpSpPr/>
            <p:nvPr/>
          </p:nvGrpSpPr>
          <p:grpSpPr>
            <a:xfrm>
              <a:off x="4603516" y="1775153"/>
              <a:ext cx="654149" cy="654149"/>
              <a:chOff x="6579852" y="1834916"/>
              <a:chExt cx="635117" cy="635117"/>
            </a:xfrm>
          </p:grpSpPr>
          <p:sp>
            <p:nvSpPr>
              <p:cNvPr id="11" name="Oval 10">
                <a:extLst>
                  <a:ext uri="{FF2B5EF4-FFF2-40B4-BE49-F238E27FC236}">
                    <a16:creationId xmlns:a16="http://schemas.microsoft.com/office/drawing/2014/main" id="{E1F51B8D-D577-5033-4481-0C6FF87135AC}"/>
                  </a:ext>
                </a:extLst>
              </p:cNvPr>
              <p:cNvSpPr/>
              <p:nvPr/>
            </p:nvSpPr>
            <p:spPr>
              <a:xfrm>
                <a:off x="6579852" y="1834916"/>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A2B0BE11-5249-4C32-982D-9BC5B6F28426}"/>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0097613">
                <a:off x="6669718" y="1943022"/>
                <a:ext cx="418903" cy="418903"/>
              </a:xfrm>
              <a:prstGeom prst="rect">
                <a:avLst/>
              </a:prstGeom>
            </p:spPr>
          </p:pic>
        </p:grpSp>
      </p:grpSp>
      <p:pic>
        <p:nvPicPr>
          <p:cNvPr id="30" name="Picture 29" descr="A large building with a tower&#10;&#10;Description automatically generated with low confidence">
            <a:extLst>
              <a:ext uri="{FF2B5EF4-FFF2-40B4-BE49-F238E27FC236}">
                <a16:creationId xmlns:a16="http://schemas.microsoft.com/office/drawing/2014/main" id="{1AB033C1-5E2F-2509-A626-916DBB24899C}"/>
              </a:ext>
            </a:extLst>
          </p:cNvPr>
          <p:cNvPicPr>
            <a:picLocks noChangeAspect="1"/>
          </p:cNvPicPr>
          <p:nvPr/>
        </p:nvPicPr>
        <p:blipFill rotWithShape="1">
          <a:blip r:embed="rId7">
            <a:alphaModFix amt="20000"/>
            <a:duotone>
              <a:schemeClr val="accent5">
                <a:shade val="45000"/>
                <a:satMod val="135000"/>
              </a:schemeClr>
              <a:prstClr val="white"/>
            </a:duotone>
            <a:extLst>
              <a:ext uri="{BEBA8EAE-BF5A-486C-A8C5-ECC9F3942E4B}">
                <a14:imgProps xmlns:a14="http://schemas.microsoft.com/office/drawing/2010/main">
                  <a14:imgLayer r:embed="rId8">
                    <a14:imgEffect>
                      <a14:artisticCrisscrossEtching/>
                    </a14:imgEffect>
                  </a14:imgLayer>
                </a14:imgProps>
              </a:ext>
              <a:ext uri="{28A0092B-C50C-407E-A947-70E740481C1C}">
                <a14:useLocalDpi xmlns:a14="http://schemas.microsoft.com/office/drawing/2010/main" val="0"/>
              </a:ext>
            </a:extLst>
          </a:blip>
          <a:srcRect l="18012" r="50896"/>
          <a:stretch/>
        </p:blipFill>
        <p:spPr>
          <a:xfrm>
            <a:off x="9079160" y="-1"/>
            <a:ext cx="3104378" cy="6858000"/>
          </a:xfrm>
          <a:prstGeom prst="rect">
            <a:avLst/>
          </a:prstGeom>
        </p:spPr>
      </p:pic>
      <p:sp>
        <p:nvSpPr>
          <p:cNvPr id="5" name="TextBox 4">
            <a:extLst>
              <a:ext uri="{FF2B5EF4-FFF2-40B4-BE49-F238E27FC236}">
                <a16:creationId xmlns:a16="http://schemas.microsoft.com/office/drawing/2014/main" id="{63BFF7D6-8D16-43EA-1745-FB096913CE61}"/>
              </a:ext>
            </a:extLst>
          </p:cNvPr>
          <p:cNvSpPr txBox="1"/>
          <p:nvPr/>
        </p:nvSpPr>
        <p:spPr>
          <a:xfrm>
            <a:off x="9220900" y="778569"/>
            <a:ext cx="2810311" cy="954107"/>
          </a:xfrm>
          <a:prstGeom prst="rect">
            <a:avLst/>
          </a:prstGeom>
          <a:noFill/>
        </p:spPr>
        <p:txBody>
          <a:bodyPr wrap="square" rtlCol="0">
            <a:spAutoFit/>
          </a:bodyPr>
          <a:lstStyle/>
          <a:p>
            <a:pPr algn="r"/>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sp>
        <p:nvSpPr>
          <p:cNvPr id="19" name="TextBox 18">
            <a:extLst>
              <a:ext uri="{FF2B5EF4-FFF2-40B4-BE49-F238E27FC236}">
                <a16:creationId xmlns:a16="http://schemas.microsoft.com/office/drawing/2014/main" id="{359683F2-46E0-CE68-AD73-DBFA59198A61}"/>
              </a:ext>
            </a:extLst>
          </p:cNvPr>
          <p:cNvSpPr txBox="1"/>
          <p:nvPr/>
        </p:nvSpPr>
        <p:spPr>
          <a:xfrm>
            <a:off x="9481406" y="1852265"/>
            <a:ext cx="2703440" cy="307777"/>
          </a:xfrm>
          <a:prstGeom prst="rect">
            <a:avLst/>
          </a:prstGeom>
          <a:noFill/>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R</a:t>
            </a:r>
            <a:r>
              <a:rPr lang="en-US" sz="1400" b="0" i="0" u="none" strike="noStrike" baseline="0" dirty="0">
                <a:solidFill>
                  <a:srgbClr val="FFC000"/>
                </a:solidFill>
                <a:latin typeface="Roboto" panose="02000000000000000000" pitchFamily="2" charset="0"/>
                <a:ea typeface="Roboto" panose="02000000000000000000" pitchFamily="2" charset="0"/>
                <a:cs typeface="Roboto" panose="02000000000000000000" pitchFamily="2" charset="0"/>
              </a:rPr>
              <a:t>easons for using QR-Code</a:t>
            </a:r>
            <a:endParaRPr lang="en-US" sz="1400"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F6A0919D-720F-C78D-2BF3-45E8FF5C5ED6}"/>
              </a:ext>
            </a:extLst>
          </p:cNvPr>
          <p:cNvSpPr txBox="1"/>
          <p:nvPr/>
        </p:nvSpPr>
        <p:spPr>
          <a:xfrm>
            <a:off x="639378" y="321011"/>
            <a:ext cx="1844697" cy="95410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API integration with University’s Student Information System (SIS) </a:t>
            </a:r>
          </a:p>
        </p:txBody>
      </p:sp>
      <p:sp>
        <p:nvSpPr>
          <p:cNvPr id="16" name="TextBox 15">
            <a:extLst>
              <a:ext uri="{FF2B5EF4-FFF2-40B4-BE49-F238E27FC236}">
                <a16:creationId xmlns:a16="http://schemas.microsoft.com/office/drawing/2014/main" id="{48C05DBC-BAE1-256A-487E-B37C7F8AC91E}"/>
              </a:ext>
            </a:extLst>
          </p:cNvPr>
          <p:cNvSpPr txBox="1"/>
          <p:nvPr/>
        </p:nvSpPr>
        <p:spPr>
          <a:xfrm>
            <a:off x="1212873" y="4436040"/>
            <a:ext cx="1897674"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Responsive support </a:t>
            </a:r>
          </a:p>
        </p:txBody>
      </p:sp>
      <p:sp>
        <p:nvSpPr>
          <p:cNvPr id="28" name="TextBox 27">
            <a:extLst>
              <a:ext uri="{FF2B5EF4-FFF2-40B4-BE49-F238E27FC236}">
                <a16:creationId xmlns:a16="http://schemas.microsoft.com/office/drawing/2014/main" id="{DB9D6946-CE9E-FC1F-CFD1-C550002559EC}"/>
              </a:ext>
            </a:extLst>
          </p:cNvPr>
          <p:cNvSpPr txBox="1"/>
          <p:nvPr/>
        </p:nvSpPr>
        <p:spPr>
          <a:xfrm>
            <a:off x="211297" y="2474892"/>
            <a:ext cx="1686996" cy="95410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Security for both digital and physical printed certificate formats </a:t>
            </a:r>
          </a:p>
        </p:txBody>
      </p:sp>
      <p:grpSp>
        <p:nvGrpSpPr>
          <p:cNvPr id="29" name="Group 28">
            <a:extLst>
              <a:ext uri="{FF2B5EF4-FFF2-40B4-BE49-F238E27FC236}">
                <a16:creationId xmlns:a16="http://schemas.microsoft.com/office/drawing/2014/main" id="{7BEDFAD1-4849-7EBB-3481-3197E15D4607}"/>
              </a:ext>
            </a:extLst>
          </p:cNvPr>
          <p:cNvGrpSpPr/>
          <p:nvPr/>
        </p:nvGrpSpPr>
        <p:grpSpPr>
          <a:xfrm>
            <a:off x="4201004" y="3267103"/>
            <a:ext cx="4245253" cy="1650430"/>
            <a:chOff x="4201004" y="3267103"/>
            <a:chExt cx="4245253" cy="1650430"/>
          </a:xfrm>
        </p:grpSpPr>
        <p:grpSp>
          <p:nvGrpSpPr>
            <p:cNvPr id="34" name="Group 33">
              <a:extLst>
                <a:ext uri="{FF2B5EF4-FFF2-40B4-BE49-F238E27FC236}">
                  <a16:creationId xmlns:a16="http://schemas.microsoft.com/office/drawing/2014/main" id="{1E820BAA-F4AB-8FFF-386F-F47ACA495142}"/>
                </a:ext>
              </a:extLst>
            </p:cNvPr>
            <p:cNvGrpSpPr/>
            <p:nvPr/>
          </p:nvGrpSpPr>
          <p:grpSpPr>
            <a:xfrm>
              <a:off x="5017992" y="4262326"/>
              <a:ext cx="3428265" cy="655207"/>
              <a:chOff x="5017992" y="4262326"/>
              <a:chExt cx="3428265" cy="655207"/>
            </a:xfrm>
          </p:grpSpPr>
          <p:sp>
            <p:nvSpPr>
              <p:cNvPr id="31" name="Rectangle 30">
                <a:extLst>
                  <a:ext uri="{FF2B5EF4-FFF2-40B4-BE49-F238E27FC236}">
                    <a16:creationId xmlns:a16="http://schemas.microsoft.com/office/drawing/2014/main" id="{623AF31D-A32F-6E59-430A-6E5CF512BBFB}"/>
                  </a:ext>
                </a:extLst>
              </p:cNvPr>
              <p:cNvSpPr/>
              <p:nvPr/>
            </p:nvSpPr>
            <p:spPr>
              <a:xfrm>
                <a:off x="5017992" y="4262326"/>
                <a:ext cx="3428265" cy="65520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72E280C-8691-5EC2-AA60-7428CFA35DD6}"/>
                  </a:ext>
                </a:extLst>
              </p:cNvPr>
              <p:cNvSpPr txBox="1"/>
              <p:nvPr/>
            </p:nvSpPr>
            <p:spPr>
              <a:xfrm>
                <a:off x="5353669" y="4396259"/>
                <a:ext cx="2575611" cy="338554"/>
              </a:xfrm>
              <a:prstGeom prst="rect">
                <a:avLst/>
              </a:prstGeom>
              <a:noFill/>
            </p:spPr>
            <p:txBody>
              <a:bodyPr wrap="square" rtlCol="0">
                <a:spAutoFit/>
              </a:bodyPr>
              <a:lstStyle/>
              <a:p>
                <a:r>
                  <a:rPr lang="en-US" sz="1600" dirty="0">
                    <a:solidFill>
                      <a:srgbClr val="FFC000"/>
                    </a:solidFill>
                    <a:latin typeface="Roboto" panose="02000000000000000000" pitchFamily="2" charset="0"/>
                    <a:ea typeface="Roboto" panose="02000000000000000000" pitchFamily="2" charset="0"/>
                    <a:cs typeface="Roboto" panose="02000000000000000000" pitchFamily="2" charset="0"/>
                  </a:rPr>
                  <a:t>Multi-user and audit trails </a:t>
                </a:r>
              </a:p>
            </p:txBody>
          </p:sp>
        </p:grpSp>
        <p:grpSp>
          <p:nvGrpSpPr>
            <p:cNvPr id="27" name="Group 26">
              <a:extLst>
                <a:ext uri="{FF2B5EF4-FFF2-40B4-BE49-F238E27FC236}">
                  <a16:creationId xmlns:a16="http://schemas.microsoft.com/office/drawing/2014/main" id="{632DB6C2-EB17-6971-FF7F-D9DF30549446}"/>
                </a:ext>
              </a:extLst>
            </p:cNvPr>
            <p:cNvGrpSpPr/>
            <p:nvPr/>
          </p:nvGrpSpPr>
          <p:grpSpPr>
            <a:xfrm>
              <a:off x="4201004" y="3267103"/>
              <a:ext cx="1363402" cy="1363402"/>
              <a:chOff x="6980514" y="3842507"/>
              <a:chExt cx="635117" cy="635117"/>
            </a:xfrm>
          </p:grpSpPr>
          <p:sp>
            <p:nvSpPr>
              <p:cNvPr id="12" name="Oval 11">
                <a:extLst>
                  <a:ext uri="{FF2B5EF4-FFF2-40B4-BE49-F238E27FC236}">
                    <a16:creationId xmlns:a16="http://schemas.microsoft.com/office/drawing/2014/main" id="{C9924E34-9032-88AE-D006-3B64F3ACF4DE}"/>
                  </a:ext>
                </a:extLst>
              </p:cNvPr>
              <p:cNvSpPr/>
              <p:nvPr/>
            </p:nvSpPr>
            <p:spPr>
              <a:xfrm>
                <a:off x="6980514" y="3842507"/>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low confidence">
                <a:extLst>
                  <a:ext uri="{FF2B5EF4-FFF2-40B4-BE49-F238E27FC236}">
                    <a16:creationId xmlns:a16="http://schemas.microsoft.com/office/drawing/2014/main" id="{86D8FB81-D455-7362-41D9-4FBCF48AA7D4}"/>
                  </a:ext>
                </a:extLst>
              </p:cNvPr>
              <p:cNvPicPr>
                <a:picLocks noChangeAspect="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52519" y="3912471"/>
                <a:ext cx="495188" cy="495188"/>
              </a:xfrm>
              <a:prstGeom prst="rect">
                <a:avLst/>
              </a:prstGeom>
            </p:spPr>
          </p:pic>
        </p:grpSp>
      </p:grpSp>
    </p:spTree>
    <p:extLst>
      <p:ext uri="{BB962C8B-B14F-4D97-AF65-F5344CB8AC3E}">
        <p14:creationId xmlns:p14="http://schemas.microsoft.com/office/powerpoint/2010/main" val="40109237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7B9E17D2-7586-33DE-187F-E9E679FB49BF}"/>
              </a:ext>
            </a:extLst>
          </p:cNvPr>
          <p:cNvGrpSpPr/>
          <p:nvPr/>
        </p:nvGrpSpPr>
        <p:grpSpPr>
          <a:xfrm>
            <a:off x="3589446" y="4879272"/>
            <a:ext cx="2465792" cy="483707"/>
            <a:chOff x="3397016" y="4778947"/>
            <a:chExt cx="2465792" cy="336290"/>
          </a:xfrm>
        </p:grpSpPr>
        <p:sp>
          <p:nvSpPr>
            <p:cNvPr id="31" name="Rectangle 30">
              <a:extLst>
                <a:ext uri="{FF2B5EF4-FFF2-40B4-BE49-F238E27FC236}">
                  <a16:creationId xmlns:a16="http://schemas.microsoft.com/office/drawing/2014/main" id="{EB5065D7-81FE-58F9-8003-ACD049D5EC12}"/>
                </a:ext>
              </a:extLst>
            </p:cNvPr>
            <p:cNvSpPr/>
            <p:nvPr/>
          </p:nvSpPr>
          <p:spPr>
            <a:xfrm>
              <a:off x="3397016" y="4778947"/>
              <a:ext cx="2465792" cy="3362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48C05DBC-BAE1-256A-487E-B37C7F8AC91E}"/>
                </a:ext>
              </a:extLst>
            </p:cNvPr>
            <p:cNvSpPr txBox="1"/>
            <p:nvPr/>
          </p:nvSpPr>
          <p:spPr>
            <a:xfrm>
              <a:off x="3660445" y="4829404"/>
              <a:ext cx="2177522" cy="2353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Responsive support </a:t>
              </a:r>
            </a:p>
          </p:txBody>
        </p:sp>
      </p:grpSp>
      <p:sp>
        <p:nvSpPr>
          <p:cNvPr id="2" name="Rectangle 1">
            <a:extLst>
              <a:ext uri="{FF2B5EF4-FFF2-40B4-BE49-F238E27FC236}">
                <a16:creationId xmlns:a16="http://schemas.microsoft.com/office/drawing/2014/main" id="{E44225B1-AA10-CEBD-9282-81061ECEEF97}"/>
              </a:ext>
            </a:extLst>
          </p:cNvPr>
          <p:cNvSpPr/>
          <p:nvPr/>
        </p:nvSpPr>
        <p:spPr>
          <a:xfrm>
            <a:off x="9060110" y="1"/>
            <a:ext cx="3131890" cy="68579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6A129A7-C60A-67F8-83EC-82A9922BEB42}"/>
              </a:ext>
            </a:extLst>
          </p:cNvPr>
          <p:cNvGrpSpPr/>
          <p:nvPr/>
        </p:nvGrpSpPr>
        <p:grpSpPr>
          <a:xfrm>
            <a:off x="2767892" y="512691"/>
            <a:ext cx="3771901" cy="3392648"/>
            <a:chOff x="2448196" y="1573896"/>
            <a:chExt cx="3771901" cy="3392648"/>
          </a:xfrm>
        </p:grpSpPr>
        <p:sp>
          <p:nvSpPr>
            <p:cNvPr id="3" name="Oval 2">
              <a:extLst>
                <a:ext uri="{FF2B5EF4-FFF2-40B4-BE49-F238E27FC236}">
                  <a16:creationId xmlns:a16="http://schemas.microsoft.com/office/drawing/2014/main" id="{E173C4A1-576C-9324-61DC-7C74928E5386}"/>
                </a:ext>
              </a:extLst>
            </p:cNvPr>
            <p:cNvSpPr/>
            <p:nvPr/>
          </p:nvSpPr>
          <p:spPr>
            <a:xfrm>
              <a:off x="3321525" y="2221596"/>
              <a:ext cx="2097248" cy="2097248"/>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CB5EEC3-EC89-EB40-DD04-1E73EDADC5AD}"/>
                </a:ext>
              </a:extLst>
            </p:cNvPr>
            <p:cNvSpPr/>
            <p:nvPr/>
          </p:nvSpPr>
          <p:spPr>
            <a:xfrm>
              <a:off x="2661242" y="1573896"/>
              <a:ext cx="3392648" cy="3392648"/>
            </a:xfrm>
            <a:prstGeom prst="ellipse">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10;&#10;Description automatically generated">
              <a:extLst>
                <a:ext uri="{FF2B5EF4-FFF2-40B4-BE49-F238E27FC236}">
                  <a16:creationId xmlns:a16="http://schemas.microsoft.com/office/drawing/2014/main" id="{03870D5C-44DB-CD78-8447-C34503FD3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922" y="2890543"/>
              <a:ext cx="1110742" cy="1110742"/>
            </a:xfrm>
            <a:prstGeom prst="rect">
              <a:avLst/>
            </a:prstGeom>
          </p:spPr>
        </p:pic>
        <p:grpSp>
          <p:nvGrpSpPr>
            <p:cNvPr id="24" name="Group 23">
              <a:extLst>
                <a:ext uri="{FF2B5EF4-FFF2-40B4-BE49-F238E27FC236}">
                  <a16:creationId xmlns:a16="http://schemas.microsoft.com/office/drawing/2014/main" id="{988AE588-10BE-E25C-3024-731AA390BD8A}"/>
                </a:ext>
              </a:extLst>
            </p:cNvPr>
            <p:cNvGrpSpPr/>
            <p:nvPr/>
          </p:nvGrpSpPr>
          <p:grpSpPr>
            <a:xfrm>
              <a:off x="2448196" y="3556845"/>
              <a:ext cx="635117" cy="635117"/>
              <a:chOff x="3843730" y="3715625"/>
              <a:chExt cx="635117" cy="635117"/>
            </a:xfrm>
          </p:grpSpPr>
          <p:sp>
            <p:nvSpPr>
              <p:cNvPr id="9" name="Oval 8">
                <a:extLst>
                  <a:ext uri="{FF2B5EF4-FFF2-40B4-BE49-F238E27FC236}">
                    <a16:creationId xmlns:a16="http://schemas.microsoft.com/office/drawing/2014/main" id="{3867A8E0-2276-D588-04CC-12EAB6709492}"/>
                  </a:ext>
                </a:extLst>
              </p:cNvPr>
              <p:cNvSpPr/>
              <p:nvPr/>
            </p:nvSpPr>
            <p:spPr>
              <a:xfrm>
                <a:off x="3843730" y="3715625"/>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Shape&#10;&#10;Description automatically generated with low confidence">
                <a:extLst>
                  <a:ext uri="{FF2B5EF4-FFF2-40B4-BE49-F238E27FC236}">
                    <a16:creationId xmlns:a16="http://schemas.microsoft.com/office/drawing/2014/main" id="{13DADDCD-4AB2-A5FA-E5DD-463D50C8DCC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33457" y="3822417"/>
                <a:ext cx="451386" cy="451386"/>
              </a:xfrm>
              <a:prstGeom prst="rect">
                <a:avLst/>
              </a:prstGeom>
            </p:spPr>
          </p:pic>
        </p:grpSp>
        <p:grpSp>
          <p:nvGrpSpPr>
            <p:cNvPr id="25" name="Group 24">
              <a:extLst>
                <a:ext uri="{FF2B5EF4-FFF2-40B4-BE49-F238E27FC236}">
                  <a16:creationId xmlns:a16="http://schemas.microsoft.com/office/drawing/2014/main" id="{71EB8404-4D0F-6DAB-DE69-F55A527E18D3}"/>
                </a:ext>
              </a:extLst>
            </p:cNvPr>
            <p:cNvGrpSpPr/>
            <p:nvPr/>
          </p:nvGrpSpPr>
          <p:grpSpPr>
            <a:xfrm>
              <a:off x="2765755" y="1784670"/>
              <a:ext cx="635117" cy="635117"/>
              <a:chOff x="4161289" y="1943450"/>
              <a:chExt cx="635117" cy="635117"/>
            </a:xfrm>
          </p:grpSpPr>
          <p:sp>
            <p:nvSpPr>
              <p:cNvPr id="6" name="Oval 5">
                <a:extLst>
                  <a:ext uri="{FF2B5EF4-FFF2-40B4-BE49-F238E27FC236}">
                    <a16:creationId xmlns:a16="http://schemas.microsoft.com/office/drawing/2014/main" id="{C7B8EBE2-7977-FBEE-949F-809EE4CC31FF}"/>
                  </a:ext>
                </a:extLst>
              </p:cNvPr>
              <p:cNvSpPr/>
              <p:nvPr/>
            </p:nvSpPr>
            <p:spPr>
              <a:xfrm>
                <a:off x="4161289" y="1943450"/>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hape&#10;&#10;Description automatically generated with low confidence">
                <a:extLst>
                  <a:ext uri="{FF2B5EF4-FFF2-40B4-BE49-F238E27FC236}">
                    <a16:creationId xmlns:a16="http://schemas.microsoft.com/office/drawing/2014/main" id="{488FFE6E-7E51-88C9-EA66-5ECD96EB6177}"/>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284705" y="2079150"/>
                <a:ext cx="376298" cy="376298"/>
              </a:xfrm>
              <a:prstGeom prst="rect">
                <a:avLst/>
              </a:prstGeom>
              <a:ln>
                <a:noFill/>
              </a:ln>
            </p:spPr>
          </p:pic>
        </p:grpSp>
        <p:grpSp>
          <p:nvGrpSpPr>
            <p:cNvPr id="27" name="Group 26">
              <a:extLst>
                <a:ext uri="{FF2B5EF4-FFF2-40B4-BE49-F238E27FC236}">
                  <a16:creationId xmlns:a16="http://schemas.microsoft.com/office/drawing/2014/main" id="{632DB6C2-EB17-6971-FF7F-D9DF30549446}"/>
                </a:ext>
              </a:extLst>
            </p:cNvPr>
            <p:cNvGrpSpPr/>
            <p:nvPr/>
          </p:nvGrpSpPr>
          <p:grpSpPr>
            <a:xfrm>
              <a:off x="5584980" y="3683727"/>
              <a:ext cx="635117" cy="635117"/>
              <a:chOff x="6980514" y="3842507"/>
              <a:chExt cx="635117" cy="635117"/>
            </a:xfrm>
          </p:grpSpPr>
          <p:sp>
            <p:nvSpPr>
              <p:cNvPr id="12" name="Oval 11">
                <a:extLst>
                  <a:ext uri="{FF2B5EF4-FFF2-40B4-BE49-F238E27FC236}">
                    <a16:creationId xmlns:a16="http://schemas.microsoft.com/office/drawing/2014/main" id="{C9924E34-9032-88AE-D006-3B64F3ACF4DE}"/>
                  </a:ext>
                </a:extLst>
              </p:cNvPr>
              <p:cNvSpPr/>
              <p:nvPr/>
            </p:nvSpPr>
            <p:spPr>
              <a:xfrm>
                <a:off x="6980514" y="3842507"/>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low confidence">
                <a:extLst>
                  <a:ext uri="{FF2B5EF4-FFF2-40B4-BE49-F238E27FC236}">
                    <a16:creationId xmlns:a16="http://schemas.microsoft.com/office/drawing/2014/main" id="{86D8FB81-D455-7362-41D9-4FBCF48AA7D4}"/>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52519" y="3912471"/>
                <a:ext cx="495188" cy="495188"/>
              </a:xfrm>
              <a:prstGeom prst="rect">
                <a:avLst/>
              </a:prstGeom>
            </p:spPr>
          </p:pic>
        </p:grpSp>
        <p:grpSp>
          <p:nvGrpSpPr>
            <p:cNvPr id="26" name="Group 25">
              <a:extLst>
                <a:ext uri="{FF2B5EF4-FFF2-40B4-BE49-F238E27FC236}">
                  <a16:creationId xmlns:a16="http://schemas.microsoft.com/office/drawing/2014/main" id="{D8BC4357-3036-7987-F9E4-B777CBEC9D54}"/>
                </a:ext>
              </a:extLst>
            </p:cNvPr>
            <p:cNvGrpSpPr/>
            <p:nvPr/>
          </p:nvGrpSpPr>
          <p:grpSpPr>
            <a:xfrm>
              <a:off x="5184318" y="1676136"/>
              <a:ext cx="635117" cy="635117"/>
              <a:chOff x="6579852" y="1834916"/>
              <a:chExt cx="635117" cy="635117"/>
            </a:xfrm>
          </p:grpSpPr>
          <p:sp>
            <p:nvSpPr>
              <p:cNvPr id="11" name="Oval 10">
                <a:extLst>
                  <a:ext uri="{FF2B5EF4-FFF2-40B4-BE49-F238E27FC236}">
                    <a16:creationId xmlns:a16="http://schemas.microsoft.com/office/drawing/2014/main" id="{E1F51B8D-D577-5033-4481-0C6FF87135AC}"/>
                  </a:ext>
                </a:extLst>
              </p:cNvPr>
              <p:cNvSpPr/>
              <p:nvPr/>
            </p:nvSpPr>
            <p:spPr>
              <a:xfrm>
                <a:off x="6579852" y="1834916"/>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A2B0BE11-5249-4C32-982D-9BC5B6F28426}"/>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669718" y="1943022"/>
                <a:ext cx="418903" cy="418903"/>
              </a:xfrm>
              <a:prstGeom prst="rect">
                <a:avLst/>
              </a:prstGeom>
            </p:spPr>
          </p:pic>
        </p:grpSp>
      </p:grpSp>
      <p:pic>
        <p:nvPicPr>
          <p:cNvPr id="30" name="Picture 29" descr="A large building with a tower&#10;&#10;Description automatically generated with low confidence">
            <a:extLst>
              <a:ext uri="{FF2B5EF4-FFF2-40B4-BE49-F238E27FC236}">
                <a16:creationId xmlns:a16="http://schemas.microsoft.com/office/drawing/2014/main" id="{1AB033C1-5E2F-2509-A626-916DBB24899C}"/>
              </a:ext>
            </a:extLst>
          </p:cNvPr>
          <p:cNvPicPr>
            <a:picLocks noChangeAspect="1"/>
          </p:cNvPicPr>
          <p:nvPr/>
        </p:nvPicPr>
        <p:blipFill rotWithShape="1">
          <a:blip r:embed="rId7">
            <a:alphaModFix amt="20000"/>
            <a:duotone>
              <a:schemeClr val="accent5">
                <a:shade val="45000"/>
                <a:satMod val="135000"/>
              </a:schemeClr>
              <a:prstClr val="white"/>
            </a:duotone>
            <a:extLst>
              <a:ext uri="{BEBA8EAE-BF5A-486C-A8C5-ECC9F3942E4B}">
                <a14:imgProps xmlns:a14="http://schemas.microsoft.com/office/drawing/2010/main">
                  <a14:imgLayer r:embed="rId8">
                    <a14:imgEffect>
                      <a14:artisticCrisscrossEtching/>
                    </a14:imgEffect>
                  </a14:imgLayer>
                </a14:imgProps>
              </a:ext>
              <a:ext uri="{28A0092B-C50C-407E-A947-70E740481C1C}">
                <a14:useLocalDpi xmlns:a14="http://schemas.microsoft.com/office/drawing/2010/main" val="0"/>
              </a:ext>
            </a:extLst>
          </a:blip>
          <a:srcRect l="18012" r="50896"/>
          <a:stretch/>
        </p:blipFill>
        <p:spPr>
          <a:xfrm>
            <a:off x="9079160" y="-1"/>
            <a:ext cx="3104378" cy="6858000"/>
          </a:xfrm>
          <a:prstGeom prst="rect">
            <a:avLst/>
          </a:prstGeom>
        </p:spPr>
      </p:pic>
      <p:sp>
        <p:nvSpPr>
          <p:cNvPr id="5" name="TextBox 4">
            <a:extLst>
              <a:ext uri="{FF2B5EF4-FFF2-40B4-BE49-F238E27FC236}">
                <a16:creationId xmlns:a16="http://schemas.microsoft.com/office/drawing/2014/main" id="{63BFF7D6-8D16-43EA-1745-FB096913CE61}"/>
              </a:ext>
            </a:extLst>
          </p:cNvPr>
          <p:cNvSpPr txBox="1"/>
          <p:nvPr/>
        </p:nvSpPr>
        <p:spPr>
          <a:xfrm>
            <a:off x="9220900" y="778569"/>
            <a:ext cx="2810311" cy="954107"/>
          </a:xfrm>
          <a:prstGeom prst="rect">
            <a:avLst/>
          </a:prstGeom>
          <a:noFill/>
        </p:spPr>
        <p:txBody>
          <a:bodyPr wrap="square" rtlCol="0">
            <a:spAutoFit/>
          </a:bodyPr>
          <a:lstStyle/>
          <a:p>
            <a:pPr algn="r"/>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sp>
        <p:nvSpPr>
          <p:cNvPr id="19" name="TextBox 18">
            <a:extLst>
              <a:ext uri="{FF2B5EF4-FFF2-40B4-BE49-F238E27FC236}">
                <a16:creationId xmlns:a16="http://schemas.microsoft.com/office/drawing/2014/main" id="{359683F2-46E0-CE68-AD73-DBFA59198A61}"/>
              </a:ext>
            </a:extLst>
          </p:cNvPr>
          <p:cNvSpPr txBox="1"/>
          <p:nvPr/>
        </p:nvSpPr>
        <p:spPr>
          <a:xfrm>
            <a:off x="9481406" y="1852265"/>
            <a:ext cx="2703440" cy="307777"/>
          </a:xfrm>
          <a:prstGeom prst="rect">
            <a:avLst/>
          </a:prstGeom>
          <a:noFill/>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R</a:t>
            </a:r>
            <a:r>
              <a:rPr lang="en-US" sz="1400" b="0" i="0" u="none" strike="noStrike" baseline="0" dirty="0">
                <a:solidFill>
                  <a:srgbClr val="FFC000"/>
                </a:solidFill>
                <a:latin typeface="Roboto" panose="02000000000000000000" pitchFamily="2" charset="0"/>
                <a:ea typeface="Roboto" panose="02000000000000000000" pitchFamily="2" charset="0"/>
                <a:cs typeface="Roboto" panose="02000000000000000000" pitchFamily="2" charset="0"/>
              </a:rPr>
              <a:t>easons for using QR-Code</a:t>
            </a:r>
            <a:endParaRPr lang="en-US" sz="1400"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F6A0919D-720F-C78D-2BF3-45E8FF5C5ED6}"/>
              </a:ext>
            </a:extLst>
          </p:cNvPr>
          <p:cNvSpPr txBox="1"/>
          <p:nvPr/>
        </p:nvSpPr>
        <p:spPr>
          <a:xfrm>
            <a:off x="959494" y="92834"/>
            <a:ext cx="2126069" cy="95410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API integration with University’s Student Information System (SIS) </a:t>
            </a:r>
          </a:p>
        </p:txBody>
      </p:sp>
      <p:sp>
        <p:nvSpPr>
          <p:cNvPr id="8" name="TextBox 7">
            <a:extLst>
              <a:ext uri="{FF2B5EF4-FFF2-40B4-BE49-F238E27FC236}">
                <a16:creationId xmlns:a16="http://schemas.microsoft.com/office/drawing/2014/main" id="{C72E280C-8691-5EC2-AA60-7428CFA35DD6}"/>
              </a:ext>
            </a:extLst>
          </p:cNvPr>
          <p:cNvSpPr txBox="1"/>
          <p:nvPr/>
        </p:nvSpPr>
        <p:spPr>
          <a:xfrm>
            <a:off x="6558843" y="2753549"/>
            <a:ext cx="2210849"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Multi-user and audit trails </a:t>
            </a:r>
          </a:p>
        </p:txBody>
      </p:sp>
      <p:sp>
        <p:nvSpPr>
          <p:cNvPr id="14" name="TextBox 13">
            <a:extLst>
              <a:ext uri="{FF2B5EF4-FFF2-40B4-BE49-F238E27FC236}">
                <a16:creationId xmlns:a16="http://schemas.microsoft.com/office/drawing/2014/main" id="{C5FA7B64-5264-2E9A-E053-8A633B7574DC}"/>
              </a:ext>
            </a:extLst>
          </p:cNvPr>
          <p:cNvSpPr txBox="1"/>
          <p:nvPr/>
        </p:nvSpPr>
        <p:spPr>
          <a:xfrm>
            <a:off x="6240082" y="144857"/>
            <a:ext cx="3110022" cy="954107"/>
          </a:xfrm>
          <a:prstGeom prst="rect">
            <a:avLst/>
          </a:prstGeom>
          <a:noFill/>
        </p:spPr>
        <p:txBody>
          <a:bodyPr wrap="square">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Integrated support for both secure code and document generation based on university’s template layouts </a:t>
            </a:r>
          </a:p>
        </p:txBody>
      </p:sp>
      <p:sp>
        <p:nvSpPr>
          <p:cNvPr id="28" name="TextBox 27">
            <a:extLst>
              <a:ext uri="{FF2B5EF4-FFF2-40B4-BE49-F238E27FC236}">
                <a16:creationId xmlns:a16="http://schemas.microsoft.com/office/drawing/2014/main" id="{DB9D6946-CE9E-FC1F-CFD1-C550002559EC}"/>
              </a:ext>
            </a:extLst>
          </p:cNvPr>
          <p:cNvSpPr txBox="1"/>
          <p:nvPr/>
        </p:nvSpPr>
        <p:spPr>
          <a:xfrm>
            <a:off x="715937" y="2384709"/>
            <a:ext cx="2305095"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Security for both digital and physical printed certificate formats </a:t>
            </a:r>
          </a:p>
        </p:txBody>
      </p:sp>
      <p:grpSp>
        <p:nvGrpSpPr>
          <p:cNvPr id="23" name="Group 22">
            <a:extLst>
              <a:ext uri="{FF2B5EF4-FFF2-40B4-BE49-F238E27FC236}">
                <a16:creationId xmlns:a16="http://schemas.microsoft.com/office/drawing/2014/main" id="{E94DFA57-6430-FB60-412B-8A032617DD50}"/>
              </a:ext>
            </a:extLst>
          </p:cNvPr>
          <p:cNvGrpSpPr/>
          <p:nvPr/>
        </p:nvGrpSpPr>
        <p:grpSpPr>
          <a:xfrm>
            <a:off x="4140675" y="3382449"/>
            <a:ext cx="1363339" cy="1363339"/>
            <a:chOff x="5536209" y="4807765"/>
            <a:chExt cx="635117" cy="635117"/>
          </a:xfrm>
        </p:grpSpPr>
        <p:sp>
          <p:nvSpPr>
            <p:cNvPr id="10" name="Oval 9">
              <a:extLst>
                <a:ext uri="{FF2B5EF4-FFF2-40B4-BE49-F238E27FC236}">
                  <a16:creationId xmlns:a16="http://schemas.microsoft.com/office/drawing/2014/main" id="{33ED7513-A529-7958-C602-8C34F4257163}"/>
                </a:ext>
              </a:extLst>
            </p:cNvPr>
            <p:cNvSpPr/>
            <p:nvPr/>
          </p:nvSpPr>
          <p:spPr>
            <a:xfrm>
              <a:off x="5536209" y="4807765"/>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Shape&#10;&#10;Description automatically generated with low confidence">
              <a:extLst>
                <a:ext uri="{FF2B5EF4-FFF2-40B4-BE49-F238E27FC236}">
                  <a16:creationId xmlns:a16="http://schemas.microsoft.com/office/drawing/2014/main" id="{5274E356-77D2-CB36-9B49-79C597C4AA4F}"/>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26446" y="4898002"/>
              <a:ext cx="454641" cy="454641"/>
            </a:xfrm>
            <a:prstGeom prst="rect">
              <a:avLst/>
            </a:prstGeom>
          </p:spPr>
        </p:pic>
      </p:grpSp>
    </p:spTree>
    <p:extLst>
      <p:ext uri="{BB962C8B-B14F-4D97-AF65-F5344CB8AC3E}">
        <p14:creationId xmlns:p14="http://schemas.microsoft.com/office/powerpoint/2010/main" val="1773282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4225B1-AA10-CEBD-9282-81061ECEEF97}"/>
              </a:ext>
            </a:extLst>
          </p:cNvPr>
          <p:cNvSpPr/>
          <p:nvPr/>
        </p:nvSpPr>
        <p:spPr>
          <a:xfrm>
            <a:off x="9060110" y="1"/>
            <a:ext cx="3131890" cy="68579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33C060D-8509-92E4-7A77-A353D4C7D38D}"/>
              </a:ext>
            </a:extLst>
          </p:cNvPr>
          <p:cNvGrpSpPr/>
          <p:nvPr/>
        </p:nvGrpSpPr>
        <p:grpSpPr>
          <a:xfrm>
            <a:off x="4204232" y="1573896"/>
            <a:ext cx="3558855" cy="3710206"/>
            <a:chOff x="2661242" y="1573896"/>
            <a:chExt cx="3558855" cy="3710206"/>
          </a:xfrm>
        </p:grpSpPr>
        <p:sp>
          <p:nvSpPr>
            <p:cNvPr id="3" name="Oval 2">
              <a:extLst>
                <a:ext uri="{FF2B5EF4-FFF2-40B4-BE49-F238E27FC236}">
                  <a16:creationId xmlns:a16="http://schemas.microsoft.com/office/drawing/2014/main" id="{E173C4A1-576C-9324-61DC-7C74928E5386}"/>
                </a:ext>
              </a:extLst>
            </p:cNvPr>
            <p:cNvSpPr/>
            <p:nvPr/>
          </p:nvSpPr>
          <p:spPr>
            <a:xfrm>
              <a:off x="3321525" y="2221596"/>
              <a:ext cx="2097248" cy="2097248"/>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CB5EEC3-EC89-EB40-DD04-1E73EDADC5AD}"/>
                </a:ext>
              </a:extLst>
            </p:cNvPr>
            <p:cNvSpPr/>
            <p:nvPr/>
          </p:nvSpPr>
          <p:spPr>
            <a:xfrm>
              <a:off x="2661242" y="1573896"/>
              <a:ext cx="3392648" cy="3392648"/>
            </a:xfrm>
            <a:prstGeom prst="ellipse">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10;&#10;Description automatically generated">
              <a:extLst>
                <a:ext uri="{FF2B5EF4-FFF2-40B4-BE49-F238E27FC236}">
                  <a16:creationId xmlns:a16="http://schemas.microsoft.com/office/drawing/2014/main" id="{03870D5C-44DB-CD78-8447-C34503FD3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922" y="2890543"/>
              <a:ext cx="1110742" cy="1110742"/>
            </a:xfrm>
            <a:prstGeom prst="rect">
              <a:avLst/>
            </a:prstGeom>
          </p:spPr>
        </p:pic>
        <p:grpSp>
          <p:nvGrpSpPr>
            <p:cNvPr id="25" name="Group 24">
              <a:extLst>
                <a:ext uri="{FF2B5EF4-FFF2-40B4-BE49-F238E27FC236}">
                  <a16:creationId xmlns:a16="http://schemas.microsoft.com/office/drawing/2014/main" id="{71EB8404-4D0F-6DAB-DE69-F55A527E18D3}"/>
                </a:ext>
              </a:extLst>
            </p:cNvPr>
            <p:cNvGrpSpPr/>
            <p:nvPr/>
          </p:nvGrpSpPr>
          <p:grpSpPr>
            <a:xfrm>
              <a:off x="2765755" y="1784670"/>
              <a:ext cx="635117" cy="635117"/>
              <a:chOff x="4161289" y="1943450"/>
              <a:chExt cx="635117" cy="635117"/>
            </a:xfrm>
          </p:grpSpPr>
          <p:sp>
            <p:nvSpPr>
              <p:cNvPr id="6" name="Oval 5">
                <a:extLst>
                  <a:ext uri="{FF2B5EF4-FFF2-40B4-BE49-F238E27FC236}">
                    <a16:creationId xmlns:a16="http://schemas.microsoft.com/office/drawing/2014/main" id="{C7B8EBE2-7977-FBEE-949F-809EE4CC31FF}"/>
                  </a:ext>
                </a:extLst>
              </p:cNvPr>
              <p:cNvSpPr/>
              <p:nvPr/>
            </p:nvSpPr>
            <p:spPr>
              <a:xfrm>
                <a:off x="4161289" y="1943450"/>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hape&#10;&#10;Description automatically generated with low confidence">
                <a:extLst>
                  <a:ext uri="{FF2B5EF4-FFF2-40B4-BE49-F238E27FC236}">
                    <a16:creationId xmlns:a16="http://schemas.microsoft.com/office/drawing/2014/main" id="{488FFE6E-7E51-88C9-EA66-5ECD96EB6177}"/>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284705" y="2079150"/>
                <a:ext cx="376298" cy="376298"/>
              </a:xfrm>
              <a:prstGeom prst="rect">
                <a:avLst/>
              </a:prstGeom>
              <a:ln>
                <a:noFill/>
              </a:ln>
            </p:spPr>
          </p:pic>
        </p:grpSp>
        <p:grpSp>
          <p:nvGrpSpPr>
            <p:cNvPr id="23" name="Group 22">
              <a:extLst>
                <a:ext uri="{FF2B5EF4-FFF2-40B4-BE49-F238E27FC236}">
                  <a16:creationId xmlns:a16="http://schemas.microsoft.com/office/drawing/2014/main" id="{E94DFA57-6430-FB60-412B-8A032617DD50}"/>
                </a:ext>
              </a:extLst>
            </p:cNvPr>
            <p:cNvGrpSpPr/>
            <p:nvPr/>
          </p:nvGrpSpPr>
          <p:grpSpPr>
            <a:xfrm>
              <a:off x="4140675" y="4648985"/>
              <a:ext cx="635117" cy="635117"/>
              <a:chOff x="5536209" y="4807765"/>
              <a:chExt cx="635117" cy="635117"/>
            </a:xfrm>
          </p:grpSpPr>
          <p:sp>
            <p:nvSpPr>
              <p:cNvPr id="10" name="Oval 9">
                <a:extLst>
                  <a:ext uri="{FF2B5EF4-FFF2-40B4-BE49-F238E27FC236}">
                    <a16:creationId xmlns:a16="http://schemas.microsoft.com/office/drawing/2014/main" id="{33ED7513-A529-7958-C602-8C34F4257163}"/>
                  </a:ext>
                </a:extLst>
              </p:cNvPr>
              <p:cNvSpPr/>
              <p:nvPr/>
            </p:nvSpPr>
            <p:spPr>
              <a:xfrm>
                <a:off x="5536209" y="4807765"/>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Shape&#10;&#10;Description automatically generated with low confidence">
                <a:extLst>
                  <a:ext uri="{FF2B5EF4-FFF2-40B4-BE49-F238E27FC236}">
                    <a16:creationId xmlns:a16="http://schemas.microsoft.com/office/drawing/2014/main" id="{5274E356-77D2-CB36-9B49-79C597C4AA4F}"/>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26446" y="4898002"/>
                <a:ext cx="454641" cy="454641"/>
              </a:xfrm>
              <a:prstGeom prst="rect">
                <a:avLst/>
              </a:prstGeom>
            </p:spPr>
          </p:pic>
        </p:grpSp>
        <p:grpSp>
          <p:nvGrpSpPr>
            <p:cNvPr id="27" name="Group 26">
              <a:extLst>
                <a:ext uri="{FF2B5EF4-FFF2-40B4-BE49-F238E27FC236}">
                  <a16:creationId xmlns:a16="http://schemas.microsoft.com/office/drawing/2014/main" id="{632DB6C2-EB17-6971-FF7F-D9DF30549446}"/>
                </a:ext>
              </a:extLst>
            </p:cNvPr>
            <p:cNvGrpSpPr/>
            <p:nvPr/>
          </p:nvGrpSpPr>
          <p:grpSpPr>
            <a:xfrm>
              <a:off x="5584980" y="3683727"/>
              <a:ext cx="635117" cy="635117"/>
              <a:chOff x="6980514" y="3842507"/>
              <a:chExt cx="635117" cy="635117"/>
            </a:xfrm>
          </p:grpSpPr>
          <p:sp>
            <p:nvSpPr>
              <p:cNvPr id="12" name="Oval 11">
                <a:extLst>
                  <a:ext uri="{FF2B5EF4-FFF2-40B4-BE49-F238E27FC236}">
                    <a16:creationId xmlns:a16="http://schemas.microsoft.com/office/drawing/2014/main" id="{C9924E34-9032-88AE-D006-3B64F3ACF4DE}"/>
                  </a:ext>
                </a:extLst>
              </p:cNvPr>
              <p:cNvSpPr/>
              <p:nvPr/>
            </p:nvSpPr>
            <p:spPr>
              <a:xfrm>
                <a:off x="6980514" y="3842507"/>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low confidence">
                <a:extLst>
                  <a:ext uri="{FF2B5EF4-FFF2-40B4-BE49-F238E27FC236}">
                    <a16:creationId xmlns:a16="http://schemas.microsoft.com/office/drawing/2014/main" id="{86D8FB81-D455-7362-41D9-4FBCF48AA7D4}"/>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52519" y="3912471"/>
                <a:ext cx="495188" cy="495188"/>
              </a:xfrm>
              <a:prstGeom prst="rect">
                <a:avLst/>
              </a:prstGeom>
            </p:spPr>
          </p:pic>
        </p:grpSp>
        <p:grpSp>
          <p:nvGrpSpPr>
            <p:cNvPr id="26" name="Group 25">
              <a:extLst>
                <a:ext uri="{FF2B5EF4-FFF2-40B4-BE49-F238E27FC236}">
                  <a16:creationId xmlns:a16="http://schemas.microsoft.com/office/drawing/2014/main" id="{D8BC4357-3036-7987-F9E4-B777CBEC9D54}"/>
                </a:ext>
              </a:extLst>
            </p:cNvPr>
            <p:cNvGrpSpPr/>
            <p:nvPr/>
          </p:nvGrpSpPr>
          <p:grpSpPr>
            <a:xfrm>
              <a:off x="5184318" y="1676136"/>
              <a:ext cx="635117" cy="635117"/>
              <a:chOff x="6579852" y="1834916"/>
              <a:chExt cx="635117" cy="635117"/>
            </a:xfrm>
          </p:grpSpPr>
          <p:sp>
            <p:nvSpPr>
              <p:cNvPr id="11" name="Oval 10">
                <a:extLst>
                  <a:ext uri="{FF2B5EF4-FFF2-40B4-BE49-F238E27FC236}">
                    <a16:creationId xmlns:a16="http://schemas.microsoft.com/office/drawing/2014/main" id="{E1F51B8D-D577-5033-4481-0C6FF87135AC}"/>
                  </a:ext>
                </a:extLst>
              </p:cNvPr>
              <p:cNvSpPr/>
              <p:nvPr/>
            </p:nvSpPr>
            <p:spPr>
              <a:xfrm>
                <a:off x="6579852" y="1834916"/>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A2B0BE11-5249-4C32-982D-9BC5B6F28426}"/>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669718" y="1943022"/>
                <a:ext cx="418903" cy="418903"/>
              </a:xfrm>
              <a:prstGeom prst="rect">
                <a:avLst/>
              </a:prstGeom>
            </p:spPr>
          </p:pic>
        </p:grpSp>
      </p:grpSp>
      <p:pic>
        <p:nvPicPr>
          <p:cNvPr id="30" name="Picture 29" descr="A large building with a tower&#10;&#10;Description automatically generated with low confidence">
            <a:extLst>
              <a:ext uri="{FF2B5EF4-FFF2-40B4-BE49-F238E27FC236}">
                <a16:creationId xmlns:a16="http://schemas.microsoft.com/office/drawing/2014/main" id="{1AB033C1-5E2F-2509-A626-916DBB24899C}"/>
              </a:ext>
            </a:extLst>
          </p:cNvPr>
          <p:cNvPicPr>
            <a:picLocks noChangeAspect="1"/>
          </p:cNvPicPr>
          <p:nvPr/>
        </p:nvPicPr>
        <p:blipFill rotWithShape="1">
          <a:blip r:embed="rId7">
            <a:alphaModFix amt="20000"/>
            <a:duotone>
              <a:schemeClr val="accent5">
                <a:shade val="45000"/>
                <a:satMod val="135000"/>
              </a:schemeClr>
              <a:prstClr val="white"/>
            </a:duotone>
            <a:extLst>
              <a:ext uri="{BEBA8EAE-BF5A-486C-A8C5-ECC9F3942E4B}">
                <a14:imgProps xmlns:a14="http://schemas.microsoft.com/office/drawing/2010/main">
                  <a14:imgLayer r:embed="rId8">
                    <a14:imgEffect>
                      <a14:artisticCrisscrossEtching/>
                    </a14:imgEffect>
                  </a14:imgLayer>
                </a14:imgProps>
              </a:ext>
              <a:ext uri="{28A0092B-C50C-407E-A947-70E740481C1C}">
                <a14:useLocalDpi xmlns:a14="http://schemas.microsoft.com/office/drawing/2010/main" val="0"/>
              </a:ext>
            </a:extLst>
          </a:blip>
          <a:srcRect l="18012" r="50896"/>
          <a:stretch/>
        </p:blipFill>
        <p:spPr>
          <a:xfrm>
            <a:off x="9079160" y="-1"/>
            <a:ext cx="3104378" cy="6858000"/>
          </a:xfrm>
          <a:prstGeom prst="rect">
            <a:avLst/>
          </a:prstGeom>
        </p:spPr>
      </p:pic>
      <p:sp>
        <p:nvSpPr>
          <p:cNvPr id="5" name="TextBox 4">
            <a:extLst>
              <a:ext uri="{FF2B5EF4-FFF2-40B4-BE49-F238E27FC236}">
                <a16:creationId xmlns:a16="http://schemas.microsoft.com/office/drawing/2014/main" id="{63BFF7D6-8D16-43EA-1745-FB096913CE61}"/>
              </a:ext>
            </a:extLst>
          </p:cNvPr>
          <p:cNvSpPr txBox="1"/>
          <p:nvPr/>
        </p:nvSpPr>
        <p:spPr>
          <a:xfrm>
            <a:off x="9220900" y="778569"/>
            <a:ext cx="2810311" cy="954107"/>
          </a:xfrm>
          <a:prstGeom prst="rect">
            <a:avLst/>
          </a:prstGeom>
          <a:noFill/>
        </p:spPr>
        <p:txBody>
          <a:bodyPr wrap="square" rtlCol="0">
            <a:spAutoFit/>
          </a:bodyPr>
          <a:lstStyle/>
          <a:p>
            <a:pPr algn="r"/>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sp>
        <p:nvSpPr>
          <p:cNvPr id="19" name="TextBox 18">
            <a:extLst>
              <a:ext uri="{FF2B5EF4-FFF2-40B4-BE49-F238E27FC236}">
                <a16:creationId xmlns:a16="http://schemas.microsoft.com/office/drawing/2014/main" id="{359683F2-46E0-CE68-AD73-DBFA59198A61}"/>
              </a:ext>
            </a:extLst>
          </p:cNvPr>
          <p:cNvSpPr txBox="1"/>
          <p:nvPr/>
        </p:nvSpPr>
        <p:spPr>
          <a:xfrm>
            <a:off x="9481406" y="1852265"/>
            <a:ext cx="2703440" cy="307777"/>
          </a:xfrm>
          <a:prstGeom prst="rect">
            <a:avLst/>
          </a:prstGeom>
          <a:noFill/>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R</a:t>
            </a:r>
            <a:r>
              <a:rPr lang="en-US" sz="1400" b="0" i="0" u="none" strike="noStrike" baseline="0" dirty="0">
                <a:solidFill>
                  <a:srgbClr val="FFC000"/>
                </a:solidFill>
                <a:latin typeface="Roboto" panose="02000000000000000000" pitchFamily="2" charset="0"/>
                <a:ea typeface="Roboto" panose="02000000000000000000" pitchFamily="2" charset="0"/>
                <a:cs typeface="Roboto" panose="02000000000000000000" pitchFamily="2" charset="0"/>
              </a:rPr>
              <a:t>easons for using QR-Code</a:t>
            </a:r>
            <a:endParaRPr lang="en-US" sz="1400"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F6A0919D-720F-C78D-2BF3-45E8FF5C5ED6}"/>
              </a:ext>
            </a:extLst>
          </p:cNvPr>
          <p:cNvSpPr txBox="1"/>
          <p:nvPr/>
        </p:nvSpPr>
        <p:spPr>
          <a:xfrm>
            <a:off x="2896456" y="943639"/>
            <a:ext cx="2332456"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API integration with University’s Student Information System (SIS) </a:t>
            </a:r>
          </a:p>
        </p:txBody>
      </p:sp>
      <p:sp>
        <p:nvSpPr>
          <p:cNvPr id="8" name="TextBox 7">
            <a:extLst>
              <a:ext uri="{FF2B5EF4-FFF2-40B4-BE49-F238E27FC236}">
                <a16:creationId xmlns:a16="http://schemas.microsoft.com/office/drawing/2014/main" id="{C72E280C-8691-5EC2-AA60-7428CFA35DD6}"/>
              </a:ext>
            </a:extLst>
          </p:cNvPr>
          <p:cNvSpPr txBox="1"/>
          <p:nvPr/>
        </p:nvSpPr>
        <p:spPr>
          <a:xfrm>
            <a:off x="7684522" y="4318843"/>
            <a:ext cx="1451691" cy="523220"/>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Multi-user and audit trails </a:t>
            </a:r>
          </a:p>
        </p:txBody>
      </p:sp>
      <p:sp>
        <p:nvSpPr>
          <p:cNvPr id="14" name="TextBox 13">
            <a:extLst>
              <a:ext uri="{FF2B5EF4-FFF2-40B4-BE49-F238E27FC236}">
                <a16:creationId xmlns:a16="http://schemas.microsoft.com/office/drawing/2014/main" id="{C5FA7B64-5264-2E9A-E053-8A633B7574DC}"/>
              </a:ext>
            </a:extLst>
          </p:cNvPr>
          <p:cNvSpPr txBox="1"/>
          <p:nvPr/>
        </p:nvSpPr>
        <p:spPr>
          <a:xfrm>
            <a:off x="6194166" y="536210"/>
            <a:ext cx="2857482" cy="954107"/>
          </a:xfrm>
          <a:prstGeom prst="rect">
            <a:avLst/>
          </a:prstGeom>
          <a:noFill/>
        </p:spPr>
        <p:txBody>
          <a:bodyPr wrap="square">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Integrated support for both secure code and document generation based on university’s template layouts </a:t>
            </a:r>
          </a:p>
        </p:txBody>
      </p:sp>
      <p:sp>
        <p:nvSpPr>
          <p:cNvPr id="16" name="TextBox 15">
            <a:extLst>
              <a:ext uri="{FF2B5EF4-FFF2-40B4-BE49-F238E27FC236}">
                <a16:creationId xmlns:a16="http://schemas.microsoft.com/office/drawing/2014/main" id="{48C05DBC-BAE1-256A-487E-B37C7F8AC91E}"/>
              </a:ext>
            </a:extLst>
          </p:cNvPr>
          <p:cNvSpPr txBox="1"/>
          <p:nvPr/>
        </p:nvSpPr>
        <p:spPr>
          <a:xfrm>
            <a:off x="5228912" y="5551390"/>
            <a:ext cx="3001511"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Responsive support </a:t>
            </a:r>
          </a:p>
        </p:txBody>
      </p:sp>
      <p:grpSp>
        <p:nvGrpSpPr>
          <p:cNvPr id="31" name="Group 30">
            <a:extLst>
              <a:ext uri="{FF2B5EF4-FFF2-40B4-BE49-F238E27FC236}">
                <a16:creationId xmlns:a16="http://schemas.microsoft.com/office/drawing/2014/main" id="{9396520F-CB80-9A4C-BBA4-EBF2288D2BA0}"/>
              </a:ext>
            </a:extLst>
          </p:cNvPr>
          <p:cNvGrpSpPr/>
          <p:nvPr/>
        </p:nvGrpSpPr>
        <p:grpSpPr>
          <a:xfrm>
            <a:off x="323865" y="3446466"/>
            <a:ext cx="3428265" cy="975051"/>
            <a:chOff x="367675" y="4675880"/>
            <a:chExt cx="3428265" cy="975051"/>
          </a:xfrm>
        </p:grpSpPr>
        <p:sp>
          <p:nvSpPr>
            <p:cNvPr id="29" name="Rectangle 28">
              <a:extLst>
                <a:ext uri="{FF2B5EF4-FFF2-40B4-BE49-F238E27FC236}">
                  <a16:creationId xmlns:a16="http://schemas.microsoft.com/office/drawing/2014/main" id="{BA1534C8-5293-87C9-A081-0C561329CC4B}"/>
                </a:ext>
              </a:extLst>
            </p:cNvPr>
            <p:cNvSpPr/>
            <p:nvPr/>
          </p:nvSpPr>
          <p:spPr>
            <a:xfrm>
              <a:off x="367675" y="4675880"/>
              <a:ext cx="3428265" cy="97505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DB9D6946-CE9E-FC1F-CFD1-C550002559EC}"/>
                </a:ext>
              </a:extLst>
            </p:cNvPr>
            <p:cNvSpPr txBox="1"/>
            <p:nvPr/>
          </p:nvSpPr>
          <p:spPr>
            <a:xfrm>
              <a:off x="618833" y="4747906"/>
              <a:ext cx="2305095" cy="830997"/>
            </a:xfrm>
            <a:prstGeom prst="rect">
              <a:avLst/>
            </a:prstGeom>
            <a:noFill/>
          </p:spPr>
          <p:txBody>
            <a:bodyPr wrap="square" rtlCol="0">
              <a:spAutoFit/>
            </a:bodyPr>
            <a:lstStyle/>
            <a:p>
              <a:r>
                <a:rPr lang="en-US" sz="1600" dirty="0">
                  <a:solidFill>
                    <a:srgbClr val="FFC000"/>
                  </a:solidFill>
                  <a:latin typeface="Roboto" panose="02000000000000000000" pitchFamily="2" charset="0"/>
                  <a:ea typeface="Roboto" panose="02000000000000000000" pitchFamily="2" charset="0"/>
                  <a:cs typeface="Roboto" panose="02000000000000000000" pitchFamily="2" charset="0"/>
                </a:rPr>
                <a:t>Security for both digital and physical printed certificate formats </a:t>
              </a:r>
            </a:p>
          </p:txBody>
        </p:sp>
      </p:grpSp>
      <p:grpSp>
        <p:nvGrpSpPr>
          <p:cNvPr id="24" name="Group 23">
            <a:extLst>
              <a:ext uri="{FF2B5EF4-FFF2-40B4-BE49-F238E27FC236}">
                <a16:creationId xmlns:a16="http://schemas.microsoft.com/office/drawing/2014/main" id="{988AE588-10BE-E25C-3024-731AA390BD8A}"/>
              </a:ext>
            </a:extLst>
          </p:cNvPr>
          <p:cNvGrpSpPr/>
          <p:nvPr/>
        </p:nvGrpSpPr>
        <p:grpSpPr>
          <a:xfrm>
            <a:off x="3377442" y="3193839"/>
            <a:ext cx="1376752" cy="1376752"/>
            <a:chOff x="3843730" y="3715625"/>
            <a:chExt cx="635117" cy="635117"/>
          </a:xfrm>
        </p:grpSpPr>
        <p:sp>
          <p:nvSpPr>
            <p:cNvPr id="9" name="Oval 8">
              <a:extLst>
                <a:ext uri="{FF2B5EF4-FFF2-40B4-BE49-F238E27FC236}">
                  <a16:creationId xmlns:a16="http://schemas.microsoft.com/office/drawing/2014/main" id="{3867A8E0-2276-D588-04CC-12EAB6709492}"/>
                </a:ext>
              </a:extLst>
            </p:cNvPr>
            <p:cNvSpPr/>
            <p:nvPr/>
          </p:nvSpPr>
          <p:spPr>
            <a:xfrm>
              <a:off x="3843730" y="3715625"/>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Shape&#10;&#10;Description automatically generated with low confidence">
              <a:extLst>
                <a:ext uri="{FF2B5EF4-FFF2-40B4-BE49-F238E27FC236}">
                  <a16:creationId xmlns:a16="http://schemas.microsoft.com/office/drawing/2014/main" id="{13DADDCD-4AB2-A5FA-E5DD-463D50C8DCCB}"/>
                </a:ext>
              </a:extLst>
            </p:cNvPr>
            <p:cNvPicPr>
              <a:picLocks noChangeAspect="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33457" y="3822417"/>
              <a:ext cx="451386" cy="451386"/>
            </a:xfrm>
            <a:prstGeom prst="rect">
              <a:avLst/>
            </a:prstGeom>
          </p:spPr>
        </p:pic>
      </p:grpSp>
    </p:spTree>
    <p:extLst>
      <p:ext uri="{BB962C8B-B14F-4D97-AF65-F5344CB8AC3E}">
        <p14:creationId xmlns:p14="http://schemas.microsoft.com/office/powerpoint/2010/main" val="37083529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B7A9DB6F-5756-3E1A-43DC-3D2999FDA112}"/>
              </a:ext>
            </a:extLst>
          </p:cNvPr>
          <p:cNvGrpSpPr/>
          <p:nvPr/>
        </p:nvGrpSpPr>
        <p:grpSpPr>
          <a:xfrm>
            <a:off x="1221277" y="968926"/>
            <a:ext cx="3428265" cy="1053357"/>
            <a:chOff x="1221277" y="968926"/>
            <a:chExt cx="3428265" cy="1053357"/>
          </a:xfrm>
        </p:grpSpPr>
        <p:sp>
          <p:nvSpPr>
            <p:cNvPr id="29" name="Rectangle 28">
              <a:extLst>
                <a:ext uri="{FF2B5EF4-FFF2-40B4-BE49-F238E27FC236}">
                  <a16:creationId xmlns:a16="http://schemas.microsoft.com/office/drawing/2014/main" id="{1C5E8A30-5AE3-E48D-2446-17F4DF8CE9C2}"/>
                </a:ext>
              </a:extLst>
            </p:cNvPr>
            <p:cNvSpPr/>
            <p:nvPr/>
          </p:nvSpPr>
          <p:spPr>
            <a:xfrm>
              <a:off x="1221277" y="968926"/>
              <a:ext cx="3428265" cy="105335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6A0919D-720F-C78D-2BF3-45E8FF5C5ED6}"/>
                </a:ext>
              </a:extLst>
            </p:cNvPr>
            <p:cNvSpPr txBox="1"/>
            <p:nvPr/>
          </p:nvSpPr>
          <p:spPr>
            <a:xfrm>
              <a:off x="1515164" y="1080105"/>
              <a:ext cx="2520277" cy="830997"/>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Easy API integration with University’s Student Information System (SIS) </a:t>
              </a:r>
            </a:p>
          </p:txBody>
        </p:sp>
      </p:grpSp>
      <p:sp>
        <p:nvSpPr>
          <p:cNvPr id="2" name="Rectangle 1">
            <a:extLst>
              <a:ext uri="{FF2B5EF4-FFF2-40B4-BE49-F238E27FC236}">
                <a16:creationId xmlns:a16="http://schemas.microsoft.com/office/drawing/2014/main" id="{E44225B1-AA10-CEBD-9282-81061ECEEF97}"/>
              </a:ext>
            </a:extLst>
          </p:cNvPr>
          <p:cNvSpPr/>
          <p:nvPr/>
        </p:nvSpPr>
        <p:spPr>
          <a:xfrm>
            <a:off x="9060110" y="1"/>
            <a:ext cx="3131890" cy="68579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1EB8404-4D0F-6DAB-DE69-F55A527E18D3}"/>
              </a:ext>
            </a:extLst>
          </p:cNvPr>
          <p:cNvGrpSpPr/>
          <p:nvPr/>
        </p:nvGrpSpPr>
        <p:grpSpPr>
          <a:xfrm>
            <a:off x="4187768" y="1683606"/>
            <a:ext cx="1353637" cy="1353637"/>
            <a:chOff x="4161289" y="1943450"/>
            <a:chExt cx="635117" cy="635117"/>
          </a:xfrm>
        </p:grpSpPr>
        <p:sp>
          <p:nvSpPr>
            <p:cNvPr id="6" name="Oval 5">
              <a:extLst>
                <a:ext uri="{FF2B5EF4-FFF2-40B4-BE49-F238E27FC236}">
                  <a16:creationId xmlns:a16="http://schemas.microsoft.com/office/drawing/2014/main" id="{C7B8EBE2-7977-FBEE-949F-809EE4CC31FF}"/>
                </a:ext>
              </a:extLst>
            </p:cNvPr>
            <p:cNvSpPr/>
            <p:nvPr/>
          </p:nvSpPr>
          <p:spPr>
            <a:xfrm>
              <a:off x="4161289" y="1943450"/>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hape&#10;&#10;Description automatically generated with low confidence">
              <a:extLst>
                <a:ext uri="{FF2B5EF4-FFF2-40B4-BE49-F238E27FC236}">
                  <a16:creationId xmlns:a16="http://schemas.microsoft.com/office/drawing/2014/main" id="{488FFE6E-7E51-88C9-EA66-5ECD96EB6177}"/>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284705" y="2079150"/>
              <a:ext cx="376298" cy="376298"/>
            </a:xfrm>
            <a:prstGeom prst="rect">
              <a:avLst/>
            </a:prstGeom>
            <a:ln>
              <a:noFill/>
            </a:ln>
          </p:spPr>
        </p:pic>
      </p:grpSp>
      <p:grpSp>
        <p:nvGrpSpPr>
          <p:cNvPr id="13" name="Group 12">
            <a:extLst>
              <a:ext uri="{FF2B5EF4-FFF2-40B4-BE49-F238E27FC236}">
                <a16:creationId xmlns:a16="http://schemas.microsoft.com/office/drawing/2014/main" id="{CCDF0D73-3410-144D-D26D-4F7B3CF98B16}"/>
              </a:ext>
            </a:extLst>
          </p:cNvPr>
          <p:cNvGrpSpPr/>
          <p:nvPr/>
        </p:nvGrpSpPr>
        <p:grpSpPr>
          <a:xfrm>
            <a:off x="3325723" y="2577544"/>
            <a:ext cx="3951655" cy="3710206"/>
            <a:chOff x="2268442" y="1573896"/>
            <a:chExt cx="3951655" cy="3710206"/>
          </a:xfrm>
        </p:grpSpPr>
        <p:sp>
          <p:nvSpPr>
            <p:cNvPr id="3" name="Oval 2">
              <a:extLst>
                <a:ext uri="{FF2B5EF4-FFF2-40B4-BE49-F238E27FC236}">
                  <a16:creationId xmlns:a16="http://schemas.microsoft.com/office/drawing/2014/main" id="{E173C4A1-576C-9324-61DC-7C74928E5386}"/>
                </a:ext>
              </a:extLst>
            </p:cNvPr>
            <p:cNvSpPr/>
            <p:nvPr/>
          </p:nvSpPr>
          <p:spPr>
            <a:xfrm>
              <a:off x="3321525" y="2221596"/>
              <a:ext cx="2097248" cy="2097248"/>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CB5EEC3-EC89-EB40-DD04-1E73EDADC5AD}"/>
                </a:ext>
              </a:extLst>
            </p:cNvPr>
            <p:cNvSpPr/>
            <p:nvPr/>
          </p:nvSpPr>
          <p:spPr>
            <a:xfrm>
              <a:off x="2661242" y="1573896"/>
              <a:ext cx="3392648" cy="3392648"/>
            </a:xfrm>
            <a:prstGeom prst="ellipse">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10;&#10;Description automatically generated">
              <a:extLst>
                <a:ext uri="{FF2B5EF4-FFF2-40B4-BE49-F238E27FC236}">
                  <a16:creationId xmlns:a16="http://schemas.microsoft.com/office/drawing/2014/main" id="{03870D5C-44DB-CD78-8447-C34503FD34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5922" y="2890543"/>
              <a:ext cx="1110742" cy="1110742"/>
            </a:xfrm>
            <a:prstGeom prst="rect">
              <a:avLst/>
            </a:prstGeom>
          </p:spPr>
        </p:pic>
        <p:grpSp>
          <p:nvGrpSpPr>
            <p:cNvPr id="24" name="Group 23">
              <a:extLst>
                <a:ext uri="{FF2B5EF4-FFF2-40B4-BE49-F238E27FC236}">
                  <a16:creationId xmlns:a16="http://schemas.microsoft.com/office/drawing/2014/main" id="{988AE588-10BE-E25C-3024-731AA390BD8A}"/>
                </a:ext>
              </a:extLst>
            </p:cNvPr>
            <p:cNvGrpSpPr/>
            <p:nvPr/>
          </p:nvGrpSpPr>
          <p:grpSpPr>
            <a:xfrm>
              <a:off x="2268442" y="3270176"/>
              <a:ext cx="635117" cy="635117"/>
              <a:chOff x="3663976" y="3428956"/>
              <a:chExt cx="635117" cy="635117"/>
            </a:xfrm>
          </p:grpSpPr>
          <p:sp>
            <p:nvSpPr>
              <p:cNvPr id="9" name="Oval 8">
                <a:extLst>
                  <a:ext uri="{FF2B5EF4-FFF2-40B4-BE49-F238E27FC236}">
                    <a16:creationId xmlns:a16="http://schemas.microsoft.com/office/drawing/2014/main" id="{3867A8E0-2276-D588-04CC-12EAB6709492}"/>
                  </a:ext>
                </a:extLst>
              </p:cNvPr>
              <p:cNvSpPr/>
              <p:nvPr/>
            </p:nvSpPr>
            <p:spPr>
              <a:xfrm>
                <a:off x="3663976" y="3428956"/>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Shape&#10;&#10;Description automatically generated with low confidence">
                <a:extLst>
                  <a:ext uri="{FF2B5EF4-FFF2-40B4-BE49-F238E27FC236}">
                    <a16:creationId xmlns:a16="http://schemas.microsoft.com/office/drawing/2014/main" id="{13DADDCD-4AB2-A5FA-E5DD-463D50C8DCCB}"/>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53703" y="3535748"/>
                <a:ext cx="451386" cy="451386"/>
              </a:xfrm>
              <a:prstGeom prst="rect">
                <a:avLst/>
              </a:prstGeom>
            </p:spPr>
          </p:pic>
        </p:grpSp>
        <p:grpSp>
          <p:nvGrpSpPr>
            <p:cNvPr id="23" name="Group 22">
              <a:extLst>
                <a:ext uri="{FF2B5EF4-FFF2-40B4-BE49-F238E27FC236}">
                  <a16:creationId xmlns:a16="http://schemas.microsoft.com/office/drawing/2014/main" id="{E94DFA57-6430-FB60-412B-8A032617DD50}"/>
                </a:ext>
              </a:extLst>
            </p:cNvPr>
            <p:cNvGrpSpPr/>
            <p:nvPr/>
          </p:nvGrpSpPr>
          <p:grpSpPr>
            <a:xfrm>
              <a:off x="4140675" y="4648985"/>
              <a:ext cx="635117" cy="635117"/>
              <a:chOff x="5536209" y="4807765"/>
              <a:chExt cx="635117" cy="635117"/>
            </a:xfrm>
          </p:grpSpPr>
          <p:sp>
            <p:nvSpPr>
              <p:cNvPr id="10" name="Oval 9">
                <a:extLst>
                  <a:ext uri="{FF2B5EF4-FFF2-40B4-BE49-F238E27FC236}">
                    <a16:creationId xmlns:a16="http://schemas.microsoft.com/office/drawing/2014/main" id="{33ED7513-A529-7958-C602-8C34F4257163}"/>
                  </a:ext>
                </a:extLst>
              </p:cNvPr>
              <p:cNvSpPr/>
              <p:nvPr/>
            </p:nvSpPr>
            <p:spPr>
              <a:xfrm>
                <a:off x="5536209" y="4807765"/>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Shape&#10;&#10;Description automatically generated with low confidence">
                <a:extLst>
                  <a:ext uri="{FF2B5EF4-FFF2-40B4-BE49-F238E27FC236}">
                    <a16:creationId xmlns:a16="http://schemas.microsoft.com/office/drawing/2014/main" id="{5274E356-77D2-CB36-9B49-79C597C4AA4F}"/>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26446" y="4898002"/>
                <a:ext cx="454641" cy="454641"/>
              </a:xfrm>
              <a:prstGeom prst="rect">
                <a:avLst/>
              </a:prstGeom>
            </p:spPr>
          </p:pic>
        </p:grpSp>
        <p:grpSp>
          <p:nvGrpSpPr>
            <p:cNvPr id="27" name="Group 26">
              <a:extLst>
                <a:ext uri="{FF2B5EF4-FFF2-40B4-BE49-F238E27FC236}">
                  <a16:creationId xmlns:a16="http://schemas.microsoft.com/office/drawing/2014/main" id="{632DB6C2-EB17-6971-FF7F-D9DF30549446}"/>
                </a:ext>
              </a:extLst>
            </p:cNvPr>
            <p:cNvGrpSpPr/>
            <p:nvPr/>
          </p:nvGrpSpPr>
          <p:grpSpPr>
            <a:xfrm>
              <a:off x="5584980" y="3683727"/>
              <a:ext cx="635117" cy="635117"/>
              <a:chOff x="6980514" y="3842507"/>
              <a:chExt cx="635117" cy="635117"/>
            </a:xfrm>
          </p:grpSpPr>
          <p:sp>
            <p:nvSpPr>
              <p:cNvPr id="12" name="Oval 11">
                <a:extLst>
                  <a:ext uri="{FF2B5EF4-FFF2-40B4-BE49-F238E27FC236}">
                    <a16:creationId xmlns:a16="http://schemas.microsoft.com/office/drawing/2014/main" id="{C9924E34-9032-88AE-D006-3B64F3ACF4DE}"/>
                  </a:ext>
                </a:extLst>
              </p:cNvPr>
              <p:cNvSpPr/>
              <p:nvPr/>
            </p:nvSpPr>
            <p:spPr>
              <a:xfrm>
                <a:off x="6980514" y="3842507"/>
                <a:ext cx="635117" cy="6351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low confidence">
                <a:extLst>
                  <a:ext uri="{FF2B5EF4-FFF2-40B4-BE49-F238E27FC236}">
                    <a16:creationId xmlns:a16="http://schemas.microsoft.com/office/drawing/2014/main" id="{86D8FB81-D455-7362-41D9-4FBCF48AA7D4}"/>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52519" y="3912471"/>
                <a:ext cx="495188" cy="495188"/>
              </a:xfrm>
              <a:prstGeom prst="rect">
                <a:avLst/>
              </a:prstGeom>
            </p:spPr>
          </p:pic>
        </p:grpSp>
        <p:grpSp>
          <p:nvGrpSpPr>
            <p:cNvPr id="26" name="Group 25">
              <a:extLst>
                <a:ext uri="{FF2B5EF4-FFF2-40B4-BE49-F238E27FC236}">
                  <a16:creationId xmlns:a16="http://schemas.microsoft.com/office/drawing/2014/main" id="{D8BC4357-3036-7987-F9E4-B777CBEC9D54}"/>
                </a:ext>
              </a:extLst>
            </p:cNvPr>
            <p:cNvGrpSpPr/>
            <p:nvPr/>
          </p:nvGrpSpPr>
          <p:grpSpPr>
            <a:xfrm>
              <a:off x="5417173" y="2075858"/>
              <a:ext cx="635117" cy="635117"/>
              <a:chOff x="6812707" y="2234638"/>
              <a:chExt cx="635117" cy="635117"/>
            </a:xfrm>
          </p:grpSpPr>
          <p:sp>
            <p:nvSpPr>
              <p:cNvPr id="11" name="Oval 10">
                <a:extLst>
                  <a:ext uri="{FF2B5EF4-FFF2-40B4-BE49-F238E27FC236}">
                    <a16:creationId xmlns:a16="http://schemas.microsoft.com/office/drawing/2014/main" id="{E1F51B8D-D577-5033-4481-0C6FF87135AC}"/>
                  </a:ext>
                </a:extLst>
              </p:cNvPr>
              <p:cNvSpPr/>
              <p:nvPr/>
            </p:nvSpPr>
            <p:spPr>
              <a:xfrm>
                <a:off x="6812707" y="2234638"/>
                <a:ext cx="635117" cy="635117"/>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A2B0BE11-5249-4C32-982D-9BC5B6F28426}"/>
                  </a:ext>
                </a:extLst>
              </p:cNvPr>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902573" y="2342744"/>
                <a:ext cx="418903" cy="418903"/>
              </a:xfrm>
              <a:prstGeom prst="rect">
                <a:avLst/>
              </a:prstGeom>
            </p:spPr>
          </p:pic>
        </p:grpSp>
      </p:grpSp>
      <p:pic>
        <p:nvPicPr>
          <p:cNvPr id="30" name="Picture 29" descr="A large building with a tower&#10;&#10;Description automatically generated with low confidence">
            <a:extLst>
              <a:ext uri="{FF2B5EF4-FFF2-40B4-BE49-F238E27FC236}">
                <a16:creationId xmlns:a16="http://schemas.microsoft.com/office/drawing/2014/main" id="{1AB033C1-5E2F-2509-A626-916DBB24899C}"/>
              </a:ext>
            </a:extLst>
          </p:cNvPr>
          <p:cNvPicPr>
            <a:picLocks noChangeAspect="1"/>
          </p:cNvPicPr>
          <p:nvPr/>
        </p:nvPicPr>
        <p:blipFill rotWithShape="1">
          <a:blip r:embed="rId8">
            <a:alphaModFix amt="20000"/>
            <a:duotone>
              <a:schemeClr val="accent5">
                <a:shade val="45000"/>
                <a:satMod val="135000"/>
              </a:schemeClr>
              <a:prstClr val="white"/>
            </a:duotone>
            <a:extLst>
              <a:ext uri="{BEBA8EAE-BF5A-486C-A8C5-ECC9F3942E4B}">
                <a14:imgProps xmlns:a14="http://schemas.microsoft.com/office/drawing/2010/main">
                  <a14:imgLayer r:embed="rId9">
                    <a14:imgEffect>
                      <a14:artisticCrisscrossEtching/>
                    </a14:imgEffect>
                  </a14:imgLayer>
                </a14:imgProps>
              </a:ext>
              <a:ext uri="{28A0092B-C50C-407E-A947-70E740481C1C}">
                <a14:useLocalDpi xmlns:a14="http://schemas.microsoft.com/office/drawing/2010/main" val="0"/>
              </a:ext>
            </a:extLst>
          </a:blip>
          <a:srcRect l="18012" r="50896"/>
          <a:stretch/>
        </p:blipFill>
        <p:spPr>
          <a:xfrm>
            <a:off x="9079160" y="-1"/>
            <a:ext cx="3104378" cy="6858000"/>
          </a:xfrm>
          <a:prstGeom prst="rect">
            <a:avLst/>
          </a:prstGeom>
        </p:spPr>
      </p:pic>
      <p:sp>
        <p:nvSpPr>
          <p:cNvPr id="5" name="TextBox 4">
            <a:extLst>
              <a:ext uri="{FF2B5EF4-FFF2-40B4-BE49-F238E27FC236}">
                <a16:creationId xmlns:a16="http://schemas.microsoft.com/office/drawing/2014/main" id="{63BFF7D6-8D16-43EA-1745-FB096913CE61}"/>
              </a:ext>
            </a:extLst>
          </p:cNvPr>
          <p:cNvSpPr txBox="1"/>
          <p:nvPr/>
        </p:nvSpPr>
        <p:spPr>
          <a:xfrm>
            <a:off x="9220900" y="778569"/>
            <a:ext cx="2810311" cy="954107"/>
          </a:xfrm>
          <a:prstGeom prst="rect">
            <a:avLst/>
          </a:prstGeom>
          <a:noFill/>
        </p:spPr>
        <p:txBody>
          <a:bodyPr wrap="square" rtlCol="0">
            <a:spAutoFit/>
          </a:bodyPr>
          <a:lstStyle/>
          <a:p>
            <a:pPr algn="r"/>
            <a:r>
              <a:rPr lang="en-US" sz="2800" dirty="0">
                <a:solidFill>
                  <a:schemeClr val="bg1"/>
                </a:solidFill>
                <a:latin typeface="Roboto" panose="02000000000000000000" pitchFamily="2" charset="0"/>
                <a:ea typeface="Roboto" panose="02000000000000000000" pitchFamily="2" charset="0"/>
                <a:cs typeface="Roboto" panose="02000000000000000000" pitchFamily="2" charset="0"/>
              </a:rPr>
              <a:t>TECHNOLOGY CHOICE</a:t>
            </a:r>
          </a:p>
        </p:txBody>
      </p:sp>
      <p:sp>
        <p:nvSpPr>
          <p:cNvPr id="19" name="TextBox 18">
            <a:extLst>
              <a:ext uri="{FF2B5EF4-FFF2-40B4-BE49-F238E27FC236}">
                <a16:creationId xmlns:a16="http://schemas.microsoft.com/office/drawing/2014/main" id="{359683F2-46E0-CE68-AD73-DBFA59198A61}"/>
              </a:ext>
            </a:extLst>
          </p:cNvPr>
          <p:cNvSpPr txBox="1"/>
          <p:nvPr/>
        </p:nvSpPr>
        <p:spPr>
          <a:xfrm>
            <a:off x="9481406" y="1852265"/>
            <a:ext cx="2703440" cy="307777"/>
          </a:xfrm>
          <a:prstGeom prst="rect">
            <a:avLst/>
          </a:prstGeom>
          <a:noFill/>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R</a:t>
            </a:r>
            <a:r>
              <a:rPr lang="en-US" sz="1400" b="0" i="0" u="none" strike="noStrike" baseline="0" dirty="0">
                <a:solidFill>
                  <a:srgbClr val="FFC000"/>
                </a:solidFill>
                <a:latin typeface="Roboto" panose="02000000000000000000" pitchFamily="2" charset="0"/>
                <a:ea typeface="Roboto" panose="02000000000000000000" pitchFamily="2" charset="0"/>
                <a:cs typeface="Roboto" panose="02000000000000000000" pitchFamily="2" charset="0"/>
              </a:rPr>
              <a:t>easons for using QR-Code</a:t>
            </a:r>
            <a:endParaRPr lang="en-US" sz="1400"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C72E280C-8691-5EC2-AA60-7428CFA35DD6}"/>
              </a:ext>
            </a:extLst>
          </p:cNvPr>
          <p:cNvSpPr txBox="1"/>
          <p:nvPr/>
        </p:nvSpPr>
        <p:spPr>
          <a:xfrm>
            <a:off x="7403899" y="5097591"/>
            <a:ext cx="1412114" cy="523220"/>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Multi-user and audit trails </a:t>
            </a:r>
          </a:p>
        </p:txBody>
      </p:sp>
      <p:sp>
        <p:nvSpPr>
          <p:cNvPr id="14" name="TextBox 13">
            <a:extLst>
              <a:ext uri="{FF2B5EF4-FFF2-40B4-BE49-F238E27FC236}">
                <a16:creationId xmlns:a16="http://schemas.microsoft.com/office/drawing/2014/main" id="{C5FA7B64-5264-2E9A-E053-8A633B7574DC}"/>
              </a:ext>
            </a:extLst>
          </p:cNvPr>
          <p:cNvSpPr txBox="1"/>
          <p:nvPr/>
        </p:nvSpPr>
        <p:spPr>
          <a:xfrm>
            <a:off x="7176324" y="2869702"/>
            <a:ext cx="2305082" cy="1169551"/>
          </a:xfrm>
          <a:prstGeom prst="rect">
            <a:avLst/>
          </a:prstGeom>
          <a:noFill/>
        </p:spPr>
        <p:txBody>
          <a:bodyPr wrap="square">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Integrated support for both secure code and document generation based on university’s template layouts </a:t>
            </a:r>
          </a:p>
        </p:txBody>
      </p:sp>
      <p:sp>
        <p:nvSpPr>
          <p:cNvPr id="16" name="TextBox 15">
            <a:extLst>
              <a:ext uri="{FF2B5EF4-FFF2-40B4-BE49-F238E27FC236}">
                <a16:creationId xmlns:a16="http://schemas.microsoft.com/office/drawing/2014/main" id="{48C05DBC-BAE1-256A-487E-B37C7F8AC91E}"/>
              </a:ext>
            </a:extLst>
          </p:cNvPr>
          <p:cNvSpPr txBox="1"/>
          <p:nvPr/>
        </p:nvSpPr>
        <p:spPr>
          <a:xfrm>
            <a:off x="4573987" y="6404431"/>
            <a:ext cx="3001511"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Responsive support </a:t>
            </a:r>
          </a:p>
        </p:txBody>
      </p:sp>
      <p:sp>
        <p:nvSpPr>
          <p:cNvPr id="28" name="TextBox 27">
            <a:extLst>
              <a:ext uri="{FF2B5EF4-FFF2-40B4-BE49-F238E27FC236}">
                <a16:creationId xmlns:a16="http://schemas.microsoft.com/office/drawing/2014/main" id="{DB9D6946-CE9E-FC1F-CFD1-C550002559EC}"/>
              </a:ext>
            </a:extLst>
          </p:cNvPr>
          <p:cNvSpPr txBox="1"/>
          <p:nvPr/>
        </p:nvSpPr>
        <p:spPr>
          <a:xfrm>
            <a:off x="1221277" y="4687375"/>
            <a:ext cx="2305095"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Security for both digital and physical printed certificate formats </a:t>
            </a:r>
          </a:p>
        </p:txBody>
      </p:sp>
    </p:spTree>
    <p:extLst>
      <p:ext uri="{BB962C8B-B14F-4D97-AF65-F5344CB8AC3E}">
        <p14:creationId xmlns:p14="http://schemas.microsoft.com/office/powerpoint/2010/main" val="3848438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5D5F40-6862-E5C1-E857-384D99CAA56F}"/>
              </a:ext>
            </a:extLst>
          </p:cNvPr>
          <p:cNvSpPr/>
          <p:nvPr/>
        </p:nvSpPr>
        <p:spPr>
          <a:xfrm>
            <a:off x="0" y="0"/>
            <a:ext cx="12192000" cy="111573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arge building with a lawn in front of it&#10;&#10;Description automatically generated with low confidence">
            <a:extLst>
              <a:ext uri="{FF2B5EF4-FFF2-40B4-BE49-F238E27FC236}">
                <a16:creationId xmlns:a16="http://schemas.microsoft.com/office/drawing/2014/main" id="{9B90EAD1-88AD-7792-BFF7-F78A495ECC7B}"/>
              </a:ext>
            </a:extLst>
          </p:cNvPr>
          <p:cNvPicPr>
            <a:picLocks noChangeAspect="1"/>
          </p:cNvPicPr>
          <p:nvPr/>
        </p:nvPicPr>
        <p:blipFill rotWithShape="1">
          <a:blip r:embed="rId2">
            <a:alphaModFix amt="20000"/>
            <a:duotone>
              <a:schemeClr val="accent1">
                <a:shade val="45000"/>
                <a:satMod val="135000"/>
              </a:schemeClr>
              <a:prstClr val="white"/>
            </a:duotone>
            <a:extLst>
              <a:ext uri="{28A0092B-C50C-407E-A947-70E740481C1C}">
                <a14:useLocalDpi xmlns:a14="http://schemas.microsoft.com/office/drawing/2010/main" val="0"/>
              </a:ext>
            </a:extLst>
          </a:blip>
          <a:srcRect t="5600" b="40742"/>
          <a:stretch/>
        </p:blipFill>
        <p:spPr>
          <a:xfrm>
            <a:off x="0" y="-6057"/>
            <a:ext cx="12168910" cy="1115736"/>
          </a:xfrm>
          <a:prstGeom prst="rect">
            <a:avLst/>
          </a:prstGeom>
        </p:spPr>
      </p:pic>
      <p:grpSp>
        <p:nvGrpSpPr>
          <p:cNvPr id="18" name="Group 17">
            <a:extLst>
              <a:ext uri="{FF2B5EF4-FFF2-40B4-BE49-F238E27FC236}">
                <a16:creationId xmlns:a16="http://schemas.microsoft.com/office/drawing/2014/main" id="{38F55DE2-FC6B-9AD9-D208-0CB4A0E0B005}"/>
              </a:ext>
            </a:extLst>
          </p:cNvPr>
          <p:cNvGrpSpPr/>
          <p:nvPr/>
        </p:nvGrpSpPr>
        <p:grpSpPr>
          <a:xfrm>
            <a:off x="8524854" y="717395"/>
            <a:ext cx="905137" cy="796681"/>
            <a:chOff x="6910451" y="557868"/>
            <a:chExt cx="1267626" cy="1115736"/>
          </a:xfrm>
        </p:grpSpPr>
        <p:sp>
          <p:nvSpPr>
            <p:cNvPr id="3" name="Hexagon 2">
              <a:extLst>
                <a:ext uri="{FF2B5EF4-FFF2-40B4-BE49-F238E27FC236}">
                  <a16:creationId xmlns:a16="http://schemas.microsoft.com/office/drawing/2014/main" id="{EA09E9CA-8B3A-1415-E315-9854D2E2E9CC}"/>
                </a:ext>
              </a:extLst>
            </p:cNvPr>
            <p:cNvSpPr/>
            <p:nvPr/>
          </p:nvSpPr>
          <p:spPr>
            <a:xfrm>
              <a:off x="6910451"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Artificial Intelligence outline">
              <a:extLst>
                <a:ext uri="{FF2B5EF4-FFF2-40B4-BE49-F238E27FC236}">
                  <a16:creationId xmlns:a16="http://schemas.microsoft.com/office/drawing/2014/main" id="{7B82B79E-53A5-1879-090F-01E595DC9C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4601" y="746073"/>
              <a:ext cx="739326" cy="739326"/>
            </a:xfrm>
            <a:prstGeom prst="rect">
              <a:avLst/>
            </a:prstGeom>
          </p:spPr>
        </p:pic>
      </p:grpSp>
      <p:grpSp>
        <p:nvGrpSpPr>
          <p:cNvPr id="19" name="Group 18">
            <a:extLst>
              <a:ext uri="{FF2B5EF4-FFF2-40B4-BE49-F238E27FC236}">
                <a16:creationId xmlns:a16="http://schemas.microsoft.com/office/drawing/2014/main" id="{19A330FF-F3FF-C3E0-8158-D36A4ECFDF0A}"/>
              </a:ext>
            </a:extLst>
          </p:cNvPr>
          <p:cNvGrpSpPr/>
          <p:nvPr/>
        </p:nvGrpSpPr>
        <p:grpSpPr>
          <a:xfrm>
            <a:off x="9702044" y="717395"/>
            <a:ext cx="905137" cy="796681"/>
            <a:chOff x="8581258" y="557868"/>
            <a:chExt cx="1267626" cy="1115736"/>
          </a:xfrm>
        </p:grpSpPr>
        <p:sp>
          <p:nvSpPr>
            <p:cNvPr id="4" name="Hexagon 3">
              <a:extLst>
                <a:ext uri="{FF2B5EF4-FFF2-40B4-BE49-F238E27FC236}">
                  <a16:creationId xmlns:a16="http://schemas.microsoft.com/office/drawing/2014/main" id="{2270DF09-3F31-DB12-E569-288B7EBCD49F}"/>
                </a:ext>
              </a:extLst>
            </p:cNvPr>
            <p:cNvSpPr/>
            <p:nvPr/>
          </p:nvSpPr>
          <p:spPr>
            <a:xfrm>
              <a:off x="8581258"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Bullseye outline">
              <a:extLst>
                <a:ext uri="{FF2B5EF4-FFF2-40B4-BE49-F238E27FC236}">
                  <a16:creationId xmlns:a16="http://schemas.microsoft.com/office/drawing/2014/main" id="{1D26D787-E1D9-933D-AA60-83D69E5A8A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13927" y="782821"/>
              <a:ext cx="665829" cy="665829"/>
            </a:xfrm>
            <a:prstGeom prst="rect">
              <a:avLst/>
            </a:prstGeom>
          </p:spPr>
        </p:pic>
      </p:grpSp>
      <p:grpSp>
        <p:nvGrpSpPr>
          <p:cNvPr id="20" name="Group 19">
            <a:extLst>
              <a:ext uri="{FF2B5EF4-FFF2-40B4-BE49-F238E27FC236}">
                <a16:creationId xmlns:a16="http://schemas.microsoft.com/office/drawing/2014/main" id="{45C26BFF-6A92-D135-8984-086929247347}"/>
              </a:ext>
            </a:extLst>
          </p:cNvPr>
          <p:cNvGrpSpPr/>
          <p:nvPr/>
        </p:nvGrpSpPr>
        <p:grpSpPr>
          <a:xfrm>
            <a:off x="10879235" y="717395"/>
            <a:ext cx="880988" cy="775426"/>
            <a:chOff x="10252065" y="557868"/>
            <a:chExt cx="1267626" cy="1115736"/>
          </a:xfrm>
        </p:grpSpPr>
        <p:sp>
          <p:nvSpPr>
            <p:cNvPr id="5" name="Hexagon 4">
              <a:extLst>
                <a:ext uri="{FF2B5EF4-FFF2-40B4-BE49-F238E27FC236}">
                  <a16:creationId xmlns:a16="http://schemas.microsoft.com/office/drawing/2014/main" id="{65FDAEAF-25CD-4B4E-C6C0-484B38F76E6C}"/>
                </a:ext>
              </a:extLst>
            </p:cNvPr>
            <p:cNvSpPr/>
            <p:nvPr/>
          </p:nvSpPr>
          <p:spPr>
            <a:xfrm>
              <a:off x="10252065"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Fluorescent Light Blub outline">
              <a:extLst>
                <a:ext uri="{FF2B5EF4-FFF2-40B4-BE49-F238E27FC236}">
                  <a16:creationId xmlns:a16="http://schemas.microsoft.com/office/drawing/2014/main" id="{0EC425F0-7785-2EBF-1CC9-20C18F07A7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509876" y="733395"/>
              <a:ext cx="752004" cy="752004"/>
            </a:xfrm>
            <a:prstGeom prst="rect">
              <a:avLst/>
            </a:prstGeom>
          </p:spPr>
        </p:pic>
      </p:grpSp>
      <p:sp>
        <p:nvSpPr>
          <p:cNvPr id="21" name="Rectangle 20">
            <a:extLst>
              <a:ext uri="{FF2B5EF4-FFF2-40B4-BE49-F238E27FC236}">
                <a16:creationId xmlns:a16="http://schemas.microsoft.com/office/drawing/2014/main" id="{8FDAD13B-D7CB-B4F8-F0CB-138AF30A1F71}"/>
              </a:ext>
            </a:extLst>
          </p:cNvPr>
          <p:cNvSpPr/>
          <p:nvPr/>
        </p:nvSpPr>
        <p:spPr>
          <a:xfrm>
            <a:off x="0" y="1115736"/>
            <a:ext cx="4471332" cy="57422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789461B7-8323-DAC0-E9DD-C47E022A2ED4}"/>
              </a:ext>
            </a:extLst>
          </p:cNvPr>
          <p:cNvGrpSpPr/>
          <p:nvPr/>
        </p:nvGrpSpPr>
        <p:grpSpPr>
          <a:xfrm>
            <a:off x="1026468" y="1204401"/>
            <a:ext cx="2440502" cy="2551611"/>
            <a:chOff x="5246763" y="1030318"/>
            <a:chExt cx="2440502" cy="2551611"/>
          </a:xfrm>
        </p:grpSpPr>
        <p:pic>
          <p:nvPicPr>
            <p:cNvPr id="23" name="Picture 22">
              <a:extLst>
                <a:ext uri="{FF2B5EF4-FFF2-40B4-BE49-F238E27FC236}">
                  <a16:creationId xmlns:a16="http://schemas.microsoft.com/office/drawing/2014/main" id="{E53EB83F-E89D-21F8-8919-C382315EF1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5191208" y="1085873"/>
              <a:ext cx="2551611" cy="2440502"/>
            </a:xfrm>
            <a:prstGeom prst="rect">
              <a:avLst/>
            </a:prstGeom>
          </p:spPr>
        </p:pic>
        <p:pic>
          <p:nvPicPr>
            <p:cNvPr id="24" name="Picture 23" descr="Screen Clipping">
              <a:extLst>
                <a:ext uri="{FF2B5EF4-FFF2-40B4-BE49-F238E27FC236}">
                  <a16:creationId xmlns:a16="http://schemas.microsoft.com/office/drawing/2014/main" id="{BC4062EC-5AF5-B46E-59BD-D81D8A894E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28769" y="1166648"/>
              <a:ext cx="2069311" cy="2251315"/>
            </a:xfrm>
            <a:prstGeom prst="rect">
              <a:avLst/>
            </a:prstGeom>
          </p:spPr>
        </p:pic>
      </p:grpSp>
      <p:pic>
        <p:nvPicPr>
          <p:cNvPr id="26" name="Picture 25">
            <a:extLst>
              <a:ext uri="{FF2B5EF4-FFF2-40B4-BE49-F238E27FC236}">
                <a16:creationId xmlns:a16="http://schemas.microsoft.com/office/drawing/2014/main" id="{5744E5C4-E631-08D3-1B04-BA4908673344}"/>
              </a:ext>
            </a:extLst>
          </p:cNvPr>
          <p:cNvPicPr>
            <a:picLocks noChangeAspect="1"/>
          </p:cNvPicPr>
          <p:nvPr/>
        </p:nvPicPr>
        <p:blipFill rotWithShape="1">
          <a:blip r:embed="rId11">
            <a:extLst>
              <a:ext uri="{28A0092B-C50C-407E-A947-70E740481C1C}">
                <a14:useLocalDpi xmlns:a14="http://schemas.microsoft.com/office/drawing/2010/main" val="0"/>
              </a:ext>
            </a:extLst>
          </a:blip>
          <a:srcRect l="-1" r="55071" b="6975"/>
          <a:stretch/>
        </p:blipFill>
        <p:spPr>
          <a:xfrm>
            <a:off x="1022877" y="4168690"/>
            <a:ext cx="2440503" cy="2613038"/>
          </a:xfrm>
          <a:prstGeom prst="rect">
            <a:avLst/>
          </a:prstGeom>
        </p:spPr>
      </p:pic>
      <p:pic>
        <p:nvPicPr>
          <p:cNvPr id="27" name="Picture 26" descr="Screen Clipping">
            <a:extLst>
              <a:ext uri="{FF2B5EF4-FFF2-40B4-BE49-F238E27FC236}">
                <a16:creationId xmlns:a16="http://schemas.microsoft.com/office/drawing/2014/main" id="{A17275F1-03AD-8F5B-33F6-4102249FDD8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246517" y="1566599"/>
            <a:ext cx="2811894" cy="2938647"/>
          </a:xfrm>
          <a:prstGeom prst="rect">
            <a:avLst/>
          </a:prstGeom>
        </p:spPr>
      </p:pic>
      <p:pic>
        <p:nvPicPr>
          <p:cNvPr id="28" name="Picture 27">
            <a:extLst>
              <a:ext uri="{FF2B5EF4-FFF2-40B4-BE49-F238E27FC236}">
                <a16:creationId xmlns:a16="http://schemas.microsoft.com/office/drawing/2014/main" id="{7C818481-A0DC-B687-A8FA-6C67B940BEF0}"/>
              </a:ext>
            </a:extLst>
          </p:cNvPr>
          <p:cNvPicPr>
            <a:picLocks noChangeAspect="1"/>
          </p:cNvPicPr>
          <p:nvPr/>
        </p:nvPicPr>
        <p:blipFill>
          <a:blip r:embed="rId13">
            <a:extLst>
              <a:ext uri="{BEBA8EAE-BF5A-486C-A8C5-ECC9F3942E4B}">
                <a14:imgProps xmlns:a14="http://schemas.microsoft.com/office/drawing/2010/main">
                  <a14:imgLayer r:embed="rId14">
                    <a14:imgEffect>
                      <a14:saturation sat="200000"/>
                    </a14:imgEffect>
                  </a14:imgLayer>
                </a14:imgProps>
              </a:ext>
              <a:ext uri="{28A0092B-C50C-407E-A947-70E740481C1C}">
                <a14:useLocalDpi xmlns:a14="http://schemas.microsoft.com/office/drawing/2010/main" val="0"/>
              </a:ext>
            </a:extLst>
          </a:blip>
          <a:stretch>
            <a:fillRect/>
          </a:stretch>
        </p:blipFill>
        <p:spPr>
          <a:xfrm>
            <a:off x="8435461" y="4795326"/>
            <a:ext cx="2730259" cy="1776184"/>
          </a:xfrm>
          <a:prstGeom prst="rect">
            <a:avLst/>
          </a:prstGeom>
        </p:spPr>
      </p:pic>
      <p:grpSp>
        <p:nvGrpSpPr>
          <p:cNvPr id="2" name="Group 1">
            <a:extLst>
              <a:ext uri="{FF2B5EF4-FFF2-40B4-BE49-F238E27FC236}">
                <a16:creationId xmlns:a16="http://schemas.microsoft.com/office/drawing/2014/main" id="{BFF3CA6A-29C7-5520-FCD5-1EA60D5719D4}"/>
              </a:ext>
            </a:extLst>
          </p:cNvPr>
          <p:cNvGrpSpPr/>
          <p:nvPr/>
        </p:nvGrpSpPr>
        <p:grpSpPr>
          <a:xfrm>
            <a:off x="6600597" y="3035923"/>
            <a:ext cx="1645920" cy="2622832"/>
            <a:chOff x="6870583" y="3014396"/>
            <a:chExt cx="1645920" cy="2622832"/>
          </a:xfrm>
        </p:grpSpPr>
        <p:cxnSp>
          <p:nvCxnSpPr>
            <p:cNvPr id="30" name="Straight Connector 29">
              <a:extLst>
                <a:ext uri="{FF2B5EF4-FFF2-40B4-BE49-F238E27FC236}">
                  <a16:creationId xmlns:a16="http://schemas.microsoft.com/office/drawing/2014/main" id="{236A1D72-AA6B-9A04-80EC-78AF6232D404}"/>
                </a:ext>
              </a:extLst>
            </p:cNvPr>
            <p:cNvCxnSpPr>
              <a:cxnSpLocks/>
              <a:stCxn id="27" idx="1"/>
            </p:cNvCxnSpPr>
            <p:nvPr/>
          </p:nvCxnSpPr>
          <p:spPr>
            <a:xfrm flipH="1">
              <a:off x="6870583" y="3014396"/>
              <a:ext cx="1645920"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33D3E8B-0D84-7BA0-7BD3-7E08B81A9354}"/>
                </a:ext>
              </a:extLst>
            </p:cNvPr>
            <p:cNvCxnSpPr>
              <a:cxnSpLocks/>
            </p:cNvCxnSpPr>
            <p:nvPr/>
          </p:nvCxnSpPr>
          <p:spPr>
            <a:xfrm flipH="1">
              <a:off x="6870583" y="5637228"/>
              <a:ext cx="1645920"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EABF738-86A8-449F-2A92-2BCDBB75E042}"/>
                </a:ext>
              </a:extLst>
            </p:cNvPr>
            <p:cNvCxnSpPr>
              <a:cxnSpLocks/>
            </p:cNvCxnSpPr>
            <p:nvPr/>
          </p:nvCxnSpPr>
          <p:spPr>
            <a:xfrm flipV="1">
              <a:off x="6870583" y="3020036"/>
              <a:ext cx="0" cy="260604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34EE5DC0-BCBF-67D2-4E3B-B2E3E1BEA07A}"/>
              </a:ext>
            </a:extLst>
          </p:cNvPr>
          <p:cNvSpPr txBox="1"/>
          <p:nvPr/>
        </p:nvSpPr>
        <p:spPr>
          <a:xfrm>
            <a:off x="431777" y="244865"/>
            <a:ext cx="8069987" cy="553998"/>
          </a:xfrm>
          <a:prstGeom prst="rect">
            <a:avLst/>
          </a:prstGeom>
          <a:noFill/>
        </p:spPr>
        <p:txBody>
          <a:bodyPr wrap="square" rtlCol="0">
            <a:spAutoFit/>
          </a:bodyPr>
          <a:lstStyle/>
          <a:p>
            <a:r>
              <a:rPr lang="en-US" sz="3000" dirty="0">
                <a:solidFill>
                  <a:schemeClr val="bg1"/>
                </a:solidFill>
                <a:latin typeface="Roboto" panose="02000000000000000000" pitchFamily="2" charset="0"/>
                <a:ea typeface="Roboto" panose="02000000000000000000" pitchFamily="2" charset="0"/>
                <a:cs typeface="Roboto" panose="02000000000000000000" pitchFamily="2" charset="0"/>
              </a:rPr>
              <a:t>SOLUTION &amp; VERIFICATION EXPERIENCE </a:t>
            </a:r>
          </a:p>
        </p:txBody>
      </p:sp>
      <p:sp>
        <p:nvSpPr>
          <p:cNvPr id="12" name="TextBox 11">
            <a:extLst>
              <a:ext uri="{FF2B5EF4-FFF2-40B4-BE49-F238E27FC236}">
                <a16:creationId xmlns:a16="http://schemas.microsoft.com/office/drawing/2014/main" id="{27408AE9-9AA4-FD68-D837-F7EB945F05EC}"/>
              </a:ext>
            </a:extLst>
          </p:cNvPr>
          <p:cNvSpPr txBox="1"/>
          <p:nvPr/>
        </p:nvSpPr>
        <p:spPr>
          <a:xfrm>
            <a:off x="8052512" y="4487549"/>
            <a:ext cx="3299064" cy="307777"/>
          </a:xfrm>
          <a:prstGeom prst="rect">
            <a:avLst/>
          </a:prstGeom>
          <a:noFill/>
        </p:spPr>
        <p:txBody>
          <a:bodyPr wrap="square" rtlCol="0">
            <a:spAutoFit/>
          </a:bodyPr>
          <a:lstStyle/>
          <a:p>
            <a:pPr algn="ct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Template with Variable table support</a:t>
            </a:r>
          </a:p>
        </p:txBody>
      </p:sp>
      <p:sp>
        <p:nvSpPr>
          <p:cNvPr id="13" name="TextBox 12">
            <a:extLst>
              <a:ext uri="{FF2B5EF4-FFF2-40B4-BE49-F238E27FC236}">
                <a16:creationId xmlns:a16="http://schemas.microsoft.com/office/drawing/2014/main" id="{8A1F0D01-A333-BDE3-D060-8FBD1E75D207}"/>
              </a:ext>
            </a:extLst>
          </p:cNvPr>
          <p:cNvSpPr txBox="1"/>
          <p:nvPr/>
        </p:nvSpPr>
        <p:spPr>
          <a:xfrm>
            <a:off x="9040932" y="6552134"/>
            <a:ext cx="1797301" cy="307777"/>
          </a:xfrm>
          <a:prstGeom prst="rect">
            <a:avLst/>
          </a:prstGeom>
          <a:noFill/>
        </p:spPr>
        <p:txBody>
          <a:bodyPr wrap="square" rtlCol="0">
            <a:spAutoFit/>
          </a:bodyPr>
          <a:lstStyle/>
          <a:p>
            <a:pPr algn="ct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Background</a:t>
            </a:r>
          </a:p>
        </p:txBody>
      </p:sp>
      <p:sp>
        <p:nvSpPr>
          <p:cNvPr id="25" name="TextBox 24">
            <a:extLst>
              <a:ext uri="{FF2B5EF4-FFF2-40B4-BE49-F238E27FC236}">
                <a16:creationId xmlns:a16="http://schemas.microsoft.com/office/drawing/2014/main" id="{19C0E991-2AD3-AC5E-E92F-A9682C8A37F9}"/>
              </a:ext>
            </a:extLst>
          </p:cNvPr>
          <p:cNvSpPr txBox="1"/>
          <p:nvPr/>
        </p:nvSpPr>
        <p:spPr>
          <a:xfrm>
            <a:off x="305714" y="3818568"/>
            <a:ext cx="4011960" cy="307777"/>
          </a:xfrm>
          <a:prstGeom prst="rect">
            <a:avLst/>
          </a:prstGeom>
          <a:noFill/>
        </p:spPr>
        <p:txBody>
          <a:bodyPr wrap="square" rtlCol="0">
            <a:spAutoFit/>
          </a:bodyPr>
          <a:lstStyle/>
          <a:p>
            <a:pPr algn="ct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Variable Data from Student Information System</a:t>
            </a:r>
          </a:p>
        </p:txBody>
      </p:sp>
      <p:grpSp>
        <p:nvGrpSpPr>
          <p:cNvPr id="8" name="Group 7">
            <a:extLst>
              <a:ext uri="{FF2B5EF4-FFF2-40B4-BE49-F238E27FC236}">
                <a16:creationId xmlns:a16="http://schemas.microsoft.com/office/drawing/2014/main" id="{00DEAB65-0200-41F3-570F-3A194F24CED7}"/>
              </a:ext>
            </a:extLst>
          </p:cNvPr>
          <p:cNvGrpSpPr/>
          <p:nvPr/>
        </p:nvGrpSpPr>
        <p:grpSpPr>
          <a:xfrm>
            <a:off x="5046523" y="3829409"/>
            <a:ext cx="1742296" cy="1115736"/>
            <a:chOff x="5046523" y="3829409"/>
            <a:chExt cx="1742296" cy="1115736"/>
          </a:xfrm>
        </p:grpSpPr>
        <p:sp>
          <p:nvSpPr>
            <p:cNvPr id="10" name="Rectangle 9">
              <a:extLst>
                <a:ext uri="{FF2B5EF4-FFF2-40B4-BE49-F238E27FC236}">
                  <a16:creationId xmlns:a16="http://schemas.microsoft.com/office/drawing/2014/main" id="{BB5B7D16-C6A4-0C17-5075-232A7BB538CC}"/>
                </a:ext>
              </a:extLst>
            </p:cNvPr>
            <p:cNvSpPr/>
            <p:nvPr/>
          </p:nvSpPr>
          <p:spPr>
            <a:xfrm>
              <a:off x="5046523" y="3829409"/>
              <a:ext cx="1742296" cy="111573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A6F2840-63B5-E3F1-9EB1-736ABF927785}"/>
                </a:ext>
              </a:extLst>
            </p:cNvPr>
            <p:cNvSpPr txBox="1"/>
            <p:nvPr/>
          </p:nvSpPr>
          <p:spPr>
            <a:xfrm>
              <a:off x="5109299" y="4089938"/>
              <a:ext cx="1645917" cy="646331"/>
            </a:xfrm>
            <a:prstGeom prst="rect">
              <a:avLst/>
            </a:prstGeom>
            <a:noFill/>
          </p:spPr>
          <p:txBody>
            <a:bodyPr wrap="square" rtlCol="0">
              <a:spAutoFit/>
            </a:bodyPr>
            <a:lstStyle/>
            <a:p>
              <a:pPr algn="ctr"/>
              <a:r>
                <a:rPr lang="en-US" b="1" dirty="0">
                  <a:solidFill>
                    <a:srgbClr val="FFC000"/>
                  </a:solidFill>
                </a:rPr>
                <a:t>QRYPTO</a:t>
              </a:r>
              <a:r>
                <a:rPr lang="en-US" dirty="0">
                  <a:solidFill>
                    <a:srgbClr val="FFC000"/>
                  </a:solidFill>
                </a:rPr>
                <a:t> </a:t>
              </a:r>
            </a:p>
            <a:p>
              <a:pPr algn="ctr"/>
              <a:r>
                <a:rPr lang="en-US" dirty="0">
                  <a:solidFill>
                    <a:srgbClr val="FFC000"/>
                  </a:solidFill>
                </a:rPr>
                <a:t>Issuer</a:t>
              </a:r>
            </a:p>
          </p:txBody>
        </p:sp>
      </p:grpSp>
      <p:grpSp>
        <p:nvGrpSpPr>
          <p:cNvPr id="43" name="Group 42">
            <a:extLst>
              <a:ext uri="{FF2B5EF4-FFF2-40B4-BE49-F238E27FC236}">
                <a16:creationId xmlns:a16="http://schemas.microsoft.com/office/drawing/2014/main" id="{41172CB8-F211-83F8-24C5-F57DFE1F9B6D}"/>
              </a:ext>
            </a:extLst>
          </p:cNvPr>
          <p:cNvGrpSpPr/>
          <p:nvPr/>
        </p:nvGrpSpPr>
        <p:grpSpPr>
          <a:xfrm>
            <a:off x="3463380" y="4945145"/>
            <a:ext cx="2184945" cy="713610"/>
            <a:chOff x="3463380" y="4945145"/>
            <a:chExt cx="2184945" cy="713610"/>
          </a:xfrm>
        </p:grpSpPr>
        <p:cxnSp>
          <p:nvCxnSpPr>
            <p:cNvPr id="40" name="Straight Connector 39">
              <a:extLst>
                <a:ext uri="{FF2B5EF4-FFF2-40B4-BE49-F238E27FC236}">
                  <a16:creationId xmlns:a16="http://schemas.microsoft.com/office/drawing/2014/main" id="{C7464533-91E6-A77C-B58D-CF83DADE55CF}"/>
                </a:ext>
              </a:extLst>
            </p:cNvPr>
            <p:cNvCxnSpPr/>
            <p:nvPr/>
          </p:nvCxnSpPr>
          <p:spPr>
            <a:xfrm>
              <a:off x="3463380" y="5652217"/>
              <a:ext cx="218494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DA40E59-4089-7059-8399-7F490ABDA575}"/>
                </a:ext>
              </a:extLst>
            </p:cNvPr>
            <p:cNvCxnSpPr/>
            <p:nvPr/>
          </p:nvCxnSpPr>
          <p:spPr>
            <a:xfrm flipV="1">
              <a:off x="5648325" y="4945145"/>
              <a:ext cx="0" cy="71361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E6D563A4-60E5-2568-9974-B2DFB05A6099}"/>
              </a:ext>
            </a:extLst>
          </p:cNvPr>
          <p:cNvGrpSpPr/>
          <p:nvPr/>
        </p:nvGrpSpPr>
        <p:grpSpPr>
          <a:xfrm>
            <a:off x="3466969" y="2466975"/>
            <a:ext cx="2194560" cy="1352909"/>
            <a:chOff x="3466969" y="2466975"/>
            <a:chExt cx="2194560" cy="1352909"/>
          </a:xfrm>
        </p:grpSpPr>
        <p:cxnSp>
          <p:nvCxnSpPr>
            <p:cNvPr id="45" name="Straight Connector 44">
              <a:extLst>
                <a:ext uri="{FF2B5EF4-FFF2-40B4-BE49-F238E27FC236}">
                  <a16:creationId xmlns:a16="http://schemas.microsoft.com/office/drawing/2014/main" id="{BA0A3188-D4A4-D98B-B06F-9E6403FD22D2}"/>
                </a:ext>
              </a:extLst>
            </p:cNvPr>
            <p:cNvCxnSpPr>
              <a:cxnSpLocks/>
            </p:cNvCxnSpPr>
            <p:nvPr/>
          </p:nvCxnSpPr>
          <p:spPr>
            <a:xfrm>
              <a:off x="3466969" y="2470683"/>
              <a:ext cx="2194560" cy="0"/>
            </a:xfrm>
            <a:prstGeom prst="line">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BBA3373-5531-2031-BF33-16171B68651D}"/>
                </a:ext>
              </a:extLst>
            </p:cNvPr>
            <p:cNvCxnSpPr/>
            <p:nvPr/>
          </p:nvCxnSpPr>
          <p:spPr>
            <a:xfrm>
              <a:off x="5657850" y="2466975"/>
              <a:ext cx="0" cy="1352909"/>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185C947E-05E9-2D66-6096-F338D0E33171}"/>
              </a:ext>
            </a:extLst>
          </p:cNvPr>
          <p:cNvSpPr txBox="1"/>
          <p:nvPr/>
        </p:nvSpPr>
        <p:spPr>
          <a:xfrm>
            <a:off x="3581655" y="2084754"/>
            <a:ext cx="1797301" cy="307777"/>
          </a:xfrm>
          <a:prstGeom prst="rect">
            <a:avLst/>
          </a:prstGeom>
          <a:solidFill>
            <a:srgbClr val="CCFFFF"/>
          </a:solidFill>
        </p:spPr>
        <p:txBody>
          <a:bodyPr wrap="square" rtlCol="0">
            <a:spAutoFit/>
          </a:bodyPr>
          <a:lstStyle/>
          <a:p>
            <a:pPr algn="ct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Response</a:t>
            </a:r>
          </a:p>
        </p:txBody>
      </p:sp>
      <p:sp>
        <p:nvSpPr>
          <p:cNvPr id="50" name="TextBox 49">
            <a:extLst>
              <a:ext uri="{FF2B5EF4-FFF2-40B4-BE49-F238E27FC236}">
                <a16:creationId xmlns:a16="http://schemas.microsoft.com/office/drawing/2014/main" id="{0612B7DF-6A68-AE3E-693F-A3522F9B7261}"/>
              </a:ext>
            </a:extLst>
          </p:cNvPr>
          <p:cNvSpPr txBox="1"/>
          <p:nvPr/>
        </p:nvSpPr>
        <p:spPr>
          <a:xfrm>
            <a:off x="3562684" y="5744772"/>
            <a:ext cx="1797301" cy="307777"/>
          </a:xfrm>
          <a:prstGeom prst="rect">
            <a:avLst/>
          </a:prstGeom>
          <a:solidFill>
            <a:srgbClr val="5ECDE1"/>
          </a:solidFill>
        </p:spPr>
        <p:txBody>
          <a:bodyPr wrap="square" rtlCol="0">
            <a:spAutoFit/>
          </a:bodyPr>
          <a:lstStyle/>
          <a:p>
            <a:pPr algn="ct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Request</a:t>
            </a:r>
          </a:p>
        </p:txBody>
      </p:sp>
    </p:spTree>
    <p:extLst>
      <p:ext uri="{BB962C8B-B14F-4D97-AF65-F5344CB8AC3E}">
        <p14:creationId xmlns:p14="http://schemas.microsoft.com/office/powerpoint/2010/main" val="54162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360"/>
                                          </p:val>
                                        </p:tav>
                                        <p:tav tm="100000">
                                          <p:val>
                                            <p:fltVal val="0"/>
                                          </p:val>
                                        </p:tav>
                                      </p:tavLst>
                                    </p:anim>
                                    <p:animEffect transition="in" filter="fade">
                                      <p:cBhvr>
                                        <p:cTn id="10" dur="1000"/>
                                        <p:tgtEl>
                                          <p:spTgt spid="18"/>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360"/>
                                          </p:val>
                                        </p:tav>
                                        <p:tav tm="100000">
                                          <p:val>
                                            <p:fltVal val="0"/>
                                          </p:val>
                                        </p:tav>
                                      </p:tavLst>
                                    </p:anim>
                                    <p:animEffect transition="in" filter="fade">
                                      <p:cBhvr>
                                        <p:cTn id="16" dur="1000"/>
                                        <p:tgtEl>
                                          <p:spTgt spid="19"/>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360"/>
                                          </p:val>
                                        </p:tav>
                                        <p:tav tm="100000">
                                          <p:val>
                                            <p:fltVal val="0"/>
                                          </p:val>
                                        </p:tav>
                                      </p:tavLst>
                                    </p:anim>
                                    <p:animEffect transition="in" filter="fade">
                                      <p:cBhvr>
                                        <p:cTn id="22" dur="1000"/>
                                        <p:tgtEl>
                                          <p:spTgt spid="20"/>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1000"/>
                                        <p:tgtEl>
                                          <p:spTgt spid="2"/>
                                        </p:tgtEl>
                                      </p:cBhvr>
                                    </p:animEffect>
                                  </p:childTnLst>
                                </p:cTn>
                              </p:par>
                              <p:par>
                                <p:cTn id="34" presetID="2" presetClass="entr" presetSubtype="2" fill="hold" nodeType="withEffect">
                                  <p:stCondLst>
                                    <p:cond delay="30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250" fill="hold"/>
                                        <p:tgtEl>
                                          <p:spTgt spid="27"/>
                                        </p:tgtEl>
                                        <p:attrNameLst>
                                          <p:attrName>ppt_x</p:attrName>
                                        </p:attrNameLst>
                                      </p:cBhvr>
                                      <p:tavLst>
                                        <p:tav tm="0">
                                          <p:val>
                                            <p:strVal val="1+#ppt_w/2"/>
                                          </p:val>
                                        </p:tav>
                                        <p:tav tm="100000">
                                          <p:val>
                                            <p:strVal val="#ppt_x"/>
                                          </p:val>
                                        </p:tav>
                                      </p:tavLst>
                                    </p:anim>
                                    <p:anim calcmode="lin" valueType="num">
                                      <p:cBhvr additive="base">
                                        <p:cTn id="37" dur="1250" fill="hold"/>
                                        <p:tgtEl>
                                          <p:spTgt spid="2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500" fill="hold"/>
                                        <p:tgtEl>
                                          <p:spTgt spid="12"/>
                                        </p:tgtEl>
                                        <p:attrNameLst>
                                          <p:attrName>ppt_x</p:attrName>
                                        </p:attrNameLst>
                                      </p:cBhvr>
                                      <p:tavLst>
                                        <p:tav tm="0">
                                          <p:val>
                                            <p:strVal val="1+#ppt_w/2"/>
                                          </p:val>
                                        </p:tav>
                                        <p:tav tm="100000">
                                          <p:val>
                                            <p:strVal val="#ppt_x"/>
                                          </p:val>
                                        </p:tav>
                                      </p:tavLst>
                                    </p:anim>
                                    <p:anim calcmode="lin" valueType="num">
                                      <p:cBhvr additive="base">
                                        <p:cTn id="41" dur="1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3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1250" fill="hold"/>
                                        <p:tgtEl>
                                          <p:spTgt spid="28"/>
                                        </p:tgtEl>
                                        <p:attrNameLst>
                                          <p:attrName>ppt_x</p:attrName>
                                        </p:attrNameLst>
                                      </p:cBhvr>
                                      <p:tavLst>
                                        <p:tav tm="0">
                                          <p:val>
                                            <p:strVal val="1+#ppt_w/2"/>
                                          </p:val>
                                        </p:tav>
                                        <p:tav tm="100000">
                                          <p:val>
                                            <p:strVal val="#ppt_x"/>
                                          </p:val>
                                        </p:tav>
                                      </p:tavLst>
                                    </p:anim>
                                    <p:anim calcmode="lin" valueType="num">
                                      <p:cBhvr additive="base">
                                        <p:cTn id="45" dur="1250" fill="hold"/>
                                        <p:tgtEl>
                                          <p:spTgt spid="2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1250" fill="hold"/>
                                        <p:tgtEl>
                                          <p:spTgt spid="13"/>
                                        </p:tgtEl>
                                        <p:attrNameLst>
                                          <p:attrName>ppt_x</p:attrName>
                                        </p:attrNameLst>
                                      </p:cBhvr>
                                      <p:tavLst>
                                        <p:tav tm="0">
                                          <p:val>
                                            <p:strVal val="1+#ppt_w/2"/>
                                          </p:val>
                                        </p:tav>
                                        <p:tav tm="100000">
                                          <p:val>
                                            <p:strVal val="#ppt_x"/>
                                          </p:val>
                                        </p:tav>
                                      </p:tavLst>
                                    </p:anim>
                                    <p:anim calcmode="lin" valueType="num">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750" fill="hold"/>
                                        <p:tgtEl>
                                          <p:spTgt spid="26"/>
                                        </p:tgtEl>
                                        <p:attrNameLst>
                                          <p:attrName>ppt_x</p:attrName>
                                        </p:attrNameLst>
                                      </p:cBhvr>
                                      <p:tavLst>
                                        <p:tav tm="0">
                                          <p:val>
                                            <p:strVal val="#ppt_x"/>
                                          </p:val>
                                        </p:tav>
                                        <p:tav tm="100000">
                                          <p:val>
                                            <p:strVal val="#ppt_x"/>
                                          </p:val>
                                        </p:tav>
                                      </p:tavLst>
                                    </p:anim>
                                    <p:anim calcmode="lin" valueType="num">
                                      <p:cBhvr additive="base">
                                        <p:cTn id="55" dur="750" fill="hold"/>
                                        <p:tgtEl>
                                          <p:spTgt spid="26"/>
                                        </p:tgtEl>
                                        <p:attrNameLst>
                                          <p:attrName>ppt_y</p:attrName>
                                        </p:attrNameLst>
                                      </p:cBhvr>
                                      <p:tavLst>
                                        <p:tav tm="0">
                                          <p:val>
                                            <p:strVal val="1+#ppt_h/2"/>
                                          </p:val>
                                        </p:tav>
                                        <p:tav tm="100000">
                                          <p:val>
                                            <p:strVal val="#ppt_y"/>
                                          </p:val>
                                        </p:tav>
                                      </p:tavLst>
                                    </p:anim>
                                  </p:childTnLst>
                                </p:cTn>
                              </p:par>
                              <p:par>
                                <p:cTn id="56" presetID="16" presetClass="entr" presetSubtype="21" fill="hold"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barn(inVertical)">
                                      <p:cBhvr>
                                        <p:cTn id="58" dur="750"/>
                                        <p:tgtEl>
                                          <p:spTgt spid="43"/>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barn(inVertical)">
                                      <p:cBhvr>
                                        <p:cTn id="61" dur="750"/>
                                        <p:tgtEl>
                                          <p:spTgt spid="5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1000"/>
                                        <p:tgtEl>
                                          <p:spTgt spid="49"/>
                                        </p:tgtEl>
                                      </p:cBhvr>
                                    </p:animEffect>
                                  </p:childTnLst>
                                </p:cTn>
                              </p:par>
                              <p:par>
                                <p:cTn id="67" presetID="22" presetClass="entr" presetSubtype="4" fill="hold"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down)">
                                      <p:cBhvr>
                                        <p:cTn id="69" dur="1000"/>
                                        <p:tgtEl>
                                          <p:spTgt spid="48"/>
                                        </p:tgtEl>
                                      </p:cBhvr>
                                    </p:animEffect>
                                  </p:childTnLst>
                                </p:cTn>
                              </p:par>
                              <p:par>
                                <p:cTn id="70" presetID="53" presetClass="entr" presetSubtype="16"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1250" fill="hold"/>
                                        <p:tgtEl>
                                          <p:spTgt spid="22"/>
                                        </p:tgtEl>
                                        <p:attrNameLst>
                                          <p:attrName>ppt_w</p:attrName>
                                        </p:attrNameLst>
                                      </p:cBhvr>
                                      <p:tavLst>
                                        <p:tav tm="0">
                                          <p:val>
                                            <p:fltVal val="0"/>
                                          </p:val>
                                        </p:tav>
                                        <p:tav tm="100000">
                                          <p:val>
                                            <p:strVal val="#ppt_w"/>
                                          </p:val>
                                        </p:tav>
                                      </p:tavLst>
                                    </p:anim>
                                    <p:anim calcmode="lin" valueType="num">
                                      <p:cBhvr>
                                        <p:cTn id="73" dur="1250" fill="hold"/>
                                        <p:tgtEl>
                                          <p:spTgt spid="22"/>
                                        </p:tgtEl>
                                        <p:attrNameLst>
                                          <p:attrName>ppt_h</p:attrName>
                                        </p:attrNameLst>
                                      </p:cBhvr>
                                      <p:tavLst>
                                        <p:tav tm="0">
                                          <p:val>
                                            <p:fltVal val="0"/>
                                          </p:val>
                                        </p:tav>
                                        <p:tav tm="100000">
                                          <p:val>
                                            <p:strVal val="#ppt_h"/>
                                          </p:val>
                                        </p:tav>
                                      </p:tavLst>
                                    </p:anim>
                                    <p:animEffect transition="in" filter="fade">
                                      <p:cBhvr>
                                        <p:cTn id="74" dur="1250"/>
                                        <p:tgtEl>
                                          <p:spTgt spid="22"/>
                                        </p:tgtEl>
                                      </p:cBhvr>
                                    </p:animEffect>
                                  </p:childTnLst>
                                </p:cTn>
                              </p:par>
                              <p:par>
                                <p:cTn id="75" presetID="2" presetClass="entr" presetSubtype="4"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5" grpId="0"/>
      <p:bldP spid="49"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5D5F40-6862-E5C1-E857-384D99CAA56F}"/>
              </a:ext>
            </a:extLst>
          </p:cNvPr>
          <p:cNvSpPr/>
          <p:nvPr/>
        </p:nvSpPr>
        <p:spPr>
          <a:xfrm>
            <a:off x="0" y="0"/>
            <a:ext cx="12192000" cy="111573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arge building with a lawn in front of it&#10;&#10;Description automatically generated with low confidence">
            <a:extLst>
              <a:ext uri="{FF2B5EF4-FFF2-40B4-BE49-F238E27FC236}">
                <a16:creationId xmlns:a16="http://schemas.microsoft.com/office/drawing/2014/main" id="{9B90EAD1-88AD-7792-BFF7-F78A495ECC7B}"/>
              </a:ext>
            </a:extLst>
          </p:cNvPr>
          <p:cNvPicPr>
            <a:picLocks noChangeAspect="1"/>
          </p:cNvPicPr>
          <p:nvPr/>
        </p:nvPicPr>
        <p:blipFill rotWithShape="1">
          <a:blip r:embed="rId2">
            <a:alphaModFix amt="20000"/>
            <a:duotone>
              <a:schemeClr val="accent1">
                <a:shade val="45000"/>
                <a:satMod val="135000"/>
              </a:schemeClr>
              <a:prstClr val="white"/>
            </a:duotone>
            <a:extLst>
              <a:ext uri="{28A0092B-C50C-407E-A947-70E740481C1C}">
                <a14:useLocalDpi xmlns:a14="http://schemas.microsoft.com/office/drawing/2010/main" val="0"/>
              </a:ext>
            </a:extLst>
          </a:blip>
          <a:srcRect t="5600" b="40742"/>
          <a:stretch/>
        </p:blipFill>
        <p:spPr>
          <a:xfrm>
            <a:off x="0" y="-6057"/>
            <a:ext cx="12168910" cy="1115736"/>
          </a:xfrm>
          <a:prstGeom prst="rect">
            <a:avLst/>
          </a:prstGeom>
        </p:spPr>
      </p:pic>
      <p:grpSp>
        <p:nvGrpSpPr>
          <p:cNvPr id="18" name="Group 17">
            <a:extLst>
              <a:ext uri="{FF2B5EF4-FFF2-40B4-BE49-F238E27FC236}">
                <a16:creationId xmlns:a16="http://schemas.microsoft.com/office/drawing/2014/main" id="{38F55DE2-FC6B-9AD9-D208-0CB4A0E0B005}"/>
              </a:ext>
            </a:extLst>
          </p:cNvPr>
          <p:cNvGrpSpPr/>
          <p:nvPr/>
        </p:nvGrpSpPr>
        <p:grpSpPr>
          <a:xfrm>
            <a:off x="8524854" y="717395"/>
            <a:ext cx="905137" cy="796681"/>
            <a:chOff x="6910451" y="557868"/>
            <a:chExt cx="1267626" cy="1115736"/>
          </a:xfrm>
        </p:grpSpPr>
        <p:sp>
          <p:nvSpPr>
            <p:cNvPr id="3" name="Hexagon 2">
              <a:extLst>
                <a:ext uri="{FF2B5EF4-FFF2-40B4-BE49-F238E27FC236}">
                  <a16:creationId xmlns:a16="http://schemas.microsoft.com/office/drawing/2014/main" id="{EA09E9CA-8B3A-1415-E315-9854D2E2E9CC}"/>
                </a:ext>
              </a:extLst>
            </p:cNvPr>
            <p:cNvSpPr/>
            <p:nvPr/>
          </p:nvSpPr>
          <p:spPr>
            <a:xfrm>
              <a:off x="6910451"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Artificial Intelligence outline">
              <a:extLst>
                <a:ext uri="{FF2B5EF4-FFF2-40B4-BE49-F238E27FC236}">
                  <a16:creationId xmlns:a16="http://schemas.microsoft.com/office/drawing/2014/main" id="{7B82B79E-53A5-1879-090F-01E595DC9C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4601" y="746073"/>
              <a:ext cx="739326" cy="739326"/>
            </a:xfrm>
            <a:prstGeom prst="rect">
              <a:avLst/>
            </a:prstGeom>
          </p:spPr>
        </p:pic>
      </p:grpSp>
      <p:grpSp>
        <p:nvGrpSpPr>
          <p:cNvPr id="19" name="Group 18">
            <a:extLst>
              <a:ext uri="{FF2B5EF4-FFF2-40B4-BE49-F238E27FC236}">
                <a16:creationId xmlns:a16="http://schemas.microsoft.com/office/drawing/2014/main" id="{19A330FF-F3FF-C3E0-8158-D36A4ECFDF0A}"/>
              </a:ext>
            </a:extLst>
          </p:cNvPr>
          <p:cNvGrpSpPr/>
          <p:nvPr/>
        </p:nvGrpSpPr>
        <p:grpSpPr>
          <a:xfrm>
            <a:off x="9702044" y="717395"/>
            <a:ext cx="905137" cy="796681"/>
            <a:chOff x="8581258" y="557868"/>
            <a:chExt cx="1267626" cy="1115736"/>
          </a:xfrm>
        </p:grpSpPr>
        <p:sp>
          <p:nvSpPr>
            <p:cNvPr id="4" name="Hexagon 3">
              <a:extLst>
                <a:ext uri="{FF2B5EF4-FFF2-40B4-BE49-F238E27FC236}">
                  <a16:creationId xmlns:a16="http://schemas.microsoft.com/office/drawing/2014/main" id="{2270DF09-3F31-DB12-E569-288B7EBCD49F}"/>
                </a:ext>
              </a:extLst>
            </p:cNvPr>
            <p:cNvSpPr/>
            <p:nvPr/>
          </p:nvSpPr>
          <p:spPr>
            <a:xfrm>
              <a:off x="8581258"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Bullseye outline">
              <a:extLst>
                <a:ext uri="{FF2B5EF4-FFF2-40B4-BE49-F238E27FC236}">
                  <a16:creationId xmlns:a16="http://schemas.microsoft.com/office/drawing/2014/main" id="{1D26D787-E1D9-933D-AA60-83D69E5A8A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13927" y="782821"/>
              <a:ext cx="665829" cy="665829"/>
            </a:xfrm>
            <a:prstGeom prst="rect">
              <a:avLst/>
            </a:prstGeom>
          </p:spPr>
        </p:pic>
      </p:grpSp>
      <p:grpSp>
        <p:nvGrpSpPr>
          <p:cNvPr id="20" name="Group 19">
            <a:extLst>
              <a:ext uri="{FF2B5EF4-FFF2-40B4-BE49-F238E27FC236}">
                <a16:creationId xmlns:a16="http://schemas.microsoft.com/office/drawing/2014/main" id="{45C26BFF-6A92-D135-8984-086929247347}"/>
              </a:ext>
            </a:extLst>
          </p:cNvPr>
          <p:cNvGrpSpPr/>
          <p:nvPr/>
        </p:nvGrpSpPr>
        <p:grpSpPr>
          <a:xfrm>
            <a:off x="10879235" y="717395"/>
            <a:ext cx="880988" cy="775426"/>
            <a:chOff x="10252065" y="557868"/>
            <a:chExt cx="1267626" cy="1115736"/>
          </a:xfrm>
        </p:grpSpPr>
        <p:sp>
          <p:nvSpPr>
            <p:cNvPr id="5" name="Hexagon 4">
              <a:extLst>
                <a:ext uri="{FF2B5EF4-FFF2-40B4-BE49-F238E27FC236}">
                  <a16:creationId xmlns:a16="http://schemas.microsoft.com/office/drawing/2014/main" id="{65FDAEAF-25CD-4B4E-C6C0-484B38F76E6C}"/>
                </a:ext>
              </a:extLst>
            </p:cNvPr>
            <p:cNvSpPr/>
            <p:nvPr/>
          </p:nvSpPr>
          <p:spPr>
            <a:xfrm>
              <a:off x="10252065"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Fluorescent Light Blub outline">
              <a:extLst>
                <a:ext uri="{FF2B5EF4-FFF2-40B4-BE49-F238E27FC236}">
                  <a16:creationId xmlns:a16="http://schemas.microsoft.com/office/drawing/2014/main" id="{0EC425F0-7785-2EBF-1CC9-20C18F07A7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509876" y="733395"/>
              <a:ext cx="752004" cy="752004"/>
            </a:xfrm>
            <a:prstGeom prst="rect">
              <a:avLst/>
            </a:prstGeom>
          </p:spPr>
        </p:pic>
      </p:grpSp>
      <p:sp>
        <p:nvSpPr>
          <p:cNvPr id="21" name="Rectangle 20">
            <a:extLst>
              <a:ext uri="{FF2B5EF4-FFF2-40B4-BE49-F238E27FC236}">
                <a16:creationId xmlns:a16="http://schemas.microsoft.com/office/drawing/2014/main" id="{8FDAD13B-D7CB-B4F8-F0CB-138AF30A1F71}"/>
              </a:ext>
            </a:extLst>
          </p:cNvPr>
          <p:cNvSpPr/>
          <p:nvPr/>
        </p:nvSpPr>
        <p:spPr>
          <a:xfrm>
            <a:off x="0" y="1115735"/>
            <a:ext cx="6096000" cy="57422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4EE5DC0-BCBF-67D2-4E3B-B2E3E1BEA07A}"/>
              </a:ext>
            </a:extLst>
          </p:cNvPr>
          <p:cNvSpPr txBox="1"/>
          <p:nvPr/>
        </p:nvSpPr>
        <p:spPr>
          <a:xfrm>
            <a:off x="431777" y="244865"/>
            <a:ext cx="8069987" cy="553998"/>
          </a:xfrm>
          <a:prstGeom prst="rect">
            <a:avLst/>
          </a:prstGeom>
          <a:noFill/>
        </p:spPr>
        <p:txBody>
          <a:bodyPr wrap="square" rtlCol="0">
            <a:spAutoFit/>
          </a:bodyPr>
          <a:lstStyle/>
          <a:p>
            <a:r>
              <a:rPr lang="en-US" sz="3000" dirty="0">
                <a:solidFill>
                  <a:schemeClr val="bg1"/>
                </a:solidFill>
                <a:latin typeface="Roboto" panose="02000000000000000000" pitchFamily="2" charset="0"/>
                <a:ea typeface="Roboto" panose="02000000000000000000" pitchFamily="2" charset="0"/>
                <a:cs typeface="Roboto" panose="02000000000000000000" pitchFamily="2" charset="0"/>
              </a:rPr>
              <a:t>SOLUTION &amp; VERIFICATION EXPERIENCE </a:t>
            </a:r>
          </a:p>
        </p:txBody>
      </p:sp>
      <p:grpSp>
        <p:nvGrpSpPr>
          <p:cNvPr id="22" name="Group 21">
            <a:extLst>
              <a:ext uri="{FF2B5EF4-FFF2-40B4-BE49-F238E27FC236}">
                <a16:creationId xmlns:a16="http://schemas.microsoft.com/office/drawing/2014/main" id="{789461B7-8323-DAC0-E9DD-C47E022A2ED4}"/>
              </a:ext>
            </a:extLst>
          </p:cNvPr>
          <p:cNvGrpSpPr/>
          <p:nvPr/>
        </p:nvGrpSpPr>
        <p:grpSpPr>
          <a:xfrm>
            <a:off x="573872" y="1353450"/>
            <a:ext cx="4948255" cy="5173535"/>
            <a:chOff x="5246763" y="1030318"/>
            <a:chExt cx="2440502" cy="2551611"/>
          </a:xfrm>
        </p:grpSpPr>
        <p:pic>
          <p:nvPicPr>
            <p:cNvPr id="23" name="Picture 22">
              <a:extLst>
                <a:ext uri="{FF2B5EF4-FFF2-40B4-BE49-F238E27FC236}">
                  <a16:creationId xmlns:a16="http://schemas.microsoft.com/office/drawing/2014/main" id="{E53EB83F-E89D-21F8-8919-C382315EF1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5191208" y="1085873"/>
              <a:ext cx="2551611" cy="2440502"/>
            </a:xfrm>
            <a:prstGeom prst="rect">
              <a:avLst/>
            </a:prstGeom>
          </p:spPr>
        </p:pic>
        <p:pic>
          <p:nvPicPr>
            <p:cNvPr id="24" name="Picture 23" descr="Screen Clipping">
              <a:extLst>
                <a:ext uri="{FF2B5EF4-FFF2-40B4-BE49-F238E27FC236}">
                  <a16:creationId xmlns:a16="http://schemas.microsoft.com/office/drawing/2014/main" id="{BC4062EC-5AF5-B46E-59BD-D81D8A894E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28769" y="1166648"/>
              <a:ext cx="2069311" cy="2251315"/>
            </a:xfrm>
            <a:prstGeom prst="rect">
              <a:avLst/>
            </a:prstGeom>
          </p:spPr>
        </p:pic>
      </p:grpSp>
      <p:pic>
        <p:nvPicPr>
          <p:cNvPr id="14" name="Graphic 13" descr="Magnifying glass outline">
            <a:extLst>
              <a:ext uri="{FF2B5EF4-FFF2-40B4-BE49-F238E27FC236}">
                <a16:creationId xmlns:a16="http://schemas.microsoft.com/office/drawing/2014/main" id="{03BB07FE-CB8E-3697-7A33-9A9D8144B14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925306" y="5195746"/>
            <a:ext cx="1732450" cy="1732450"/>
          </a:xfrm>
          <a:prstGeom prst="rect">
            <a:avLst/>
          </a:prstGeom>
        </p:spPr>
      </p:pic>
      <p:grpSp>
        <p:nvGrpSpPr>
          <p:cNvPr id="13" name="Group 12">
            <a:extLst>
              <a:ext uri="{FF2B5EF4-FFF2-40B4-BE49-F238E27FC236}">
                <a16:creationId xmlns:a16="http://schemas.microsoft.com/office/drawing/2014/main" id="{B5964653-7E4F-B2C5-3551-4D350BA898CC}"/>
              </a:ext>
            </a:extLst>
          </p:cNvPr>
          <p:cNvGrpSpPr/>
          <p:nvPr/>
        </p:nvGrpSpPr>
        <p:grpSpPr>
          <a:xfrm>
            <a:off x="6468748" y="5774654"/>
            <a:ext cx="5462986" cy="909471"/>
            <a:chOff x="6504533" y="5245998"/>
            <a:chExt cx="5462986" cy="909471"/>
          </a:xfrm>
        </p:grpSpPr>
        <p:sp>
          <p:nvSpPr>
            <p:cNvPr id="12" name="Rectangle 11">
              <a:extLst>
                <a:ext uri="{FF2B5EF4-FFF2-40B4-BE49-F238E27FC236}">
                  <a16:creationId xmlns:a16="http://schemas.microsoft.com/office/drawing/2014/main" id="{29F32250-1B75-F57E-05B6-8A5A0ABB0ACB}"/>
                </a:ext>
              </a:extLst>
            </p:cNvPr>
            <p:cNvSpPr/>
            <p:nvPr/>
          </p:nvSpPr>
          <p:spPr>
            <a:xfrm>
              <a:off x="6504533" y="5245998"/>
              <a:ext cx="5462986" cy="90947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9AE8ECA5-6FB6-6A0F-9A6E-4394D6D1FCB1}"/>
                </a:ext>
              </a:extLst>
            </p:cNvPr>
            <p:cNvSpPr txBox="1"/>
            <p:nvPr/>
          </p:nvSpPr>
          <p:spPr>
            <a:xfrm>
              <a:off x="6873561" y="5469869"/>
              <a:ext cx="4820692" cy="523220"/>
            </a:xfrm>
            <a:prstGeom prst="rect">
              <a:avLst/>
            </a:prstGeom>
            <a:noFill/>
            <a:ln>
              <a:noFill/>
            </a:ln>
          </p:spPr>
          <p:txBody>
            <a:bodyPr wrap="square" rtlCol="0">
              <a:spAutoFit/>
            </a:bodyPr>
            <a:lstStyle/>
            <a:p>
              <a:pPr algn="ct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Text next to the </a:t>
              </a:r>
              <a:r>
                <a:rPr lang="en-US" sz="1400" dirty="0" err="1">
                  <a:solidFill>
                    <a:srgbClr val="FFC000"/>
                  </a:solidFill>
                  <a:latin typeface="Roboto" panose="02000000000000000000" pitchFamily="2" charset="0"/>
                  <a:ea typeface="Roboto" panose="02000000000000000000" pitchFamily="2" charset="0"/>
                  <a:cs typeface="Roboto" panose="02000000000000000000" pitchFamily="2" charset="0"/>
                </a:rPr>
                <a:t>Qrypto</a:t>
              </a:r>
              <a:r>
                <a:rPr lang="en-US" sz="1400" dirty="0">
                  <a:solidFill>
                    <a:srgbClr val="FFC000"/>
                  </a:solidFill>
                  <a:latin typeface="Roboto" panose="02000000000000000000" pitchFamily="2" charset="0"/>
                  <a:ea typeface="Roboto" panose="02000000000000000000" pitchFamily="2" charset="0"/>
                  <a:cs typeface="Roboto" panose="02000000000000000000" pitchFamily="2" charset="0"/>
                </a:rPr>
                <a:t> Secure Code Guides the first time user to install the authorized App to instantly validate</a:t>
              </a:r>
            </a:p>
          </p:txBody>
        </p:sp>
      </p:grpSp>
      <p:grpSp>
        <p:nvGrpSpPr>
          <p:cNvPr id="25" name="Group 24">
            <a:extLst>
              <a:ext uri="{FF2B5EF4-FFF2-40B4-BE49-F238E27FC236}">
                <a16:creationId xmlns:a16="http://schemas.microsoft.com/office/drawing/2014/main" id="{B5CC3B04-1DDD-74A9-2596-761A79C9C1F5}"/>
              </a:ext>
            </a:extLst>
          </p:cNvPr>
          <p:cNvGrpSpPr/>
          <p:nvPr/>
        </p:nvGrpSpPr>
        <p:grpSpPr>
          <a:xfrm>
            <a:off x="7586247" y="5900606"/>
            <a:ext cx="6794731" cy="6794731"/>
            <a:chOff x="6749576" y="399381"/>
            <a:chExt cx="6794731" cy="6794731"/>
          </a:xfrm>
        </p:grpSpPr>
        <p:pic>
          <p:nvPicPr>
            <p:cNvPr id="16" name="Graphic 15" descr="Magnifying glass outline">
              <a:extLst>
                <a:ext uri="{FF2B5EF4-FFF2-40B4-BE49-F238E27FC236}">
                  <a16:creationId xmlns:a16="http://schemas.microsoft.com/office/drawing/2014/main" id="{7B8D3345-4022-0607-041C-11A4BC614A0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0445032">
              <a:off x="6749576" y="399381"/>
              <a:ext cx="6794731" cy="6794731"/>
            </a:xfrm>
            <a:prstGeom prst="rect">
              <a:avLst/>
            </a:prstGeom>
          </p:spPr>
        </p:pic>
        <p:pic>
          <p:nvPicPr>
            <p:cNvPr id="8" name="Picture 7" descr="Text&#10;&#10;Description automatically generated">
              <a:extLst>
                <a:ext uri="{FF2B5EF4-FFF2-40B4-BE49-F238E27FC236}">
                  <a16:creationId xmlns:a16="http://schemas.microsoft.com/office/drawing/2014/main" id="{2BEA5ED1-D9F5-F7F4-42D9-DB5D54C1B4F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37498" y="2764544"/>
              <a:ext cx="3092153" cy="1602503"/>
            </a:xfrm>
            <a:prstGeom prst="rect">
              <a:avLst/>
            </a:prstGeom>
          </p:spPr>
        </p:pic>
      </p:grpSp>
    </p:spTree>
    <p:extLst>
      <p:ext uri="{BB962C8B-B14F-4D97-AF65-F5344CB8AC3E}">
        <p14:creationId xmlns:p14="http://schemas.microsoft.com/office/powerpoint/2010/main" val="206365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5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42" presetClass="path" presetSubtype="0" accel="50000" decel="50000" fill="hold" nodeType="withEffect">
                                  <p:stCondLst>
                                    <p:cond delay="500"/>
                                  </p:stCondLst>
                                  <p:childTnLst>
                                    <p:animMotion origin="layout" path="M -0.6207 -0.38125 L -0.05885 -0.76621 " pathEditMode="relative" rAng="0" ptsTypes="AA">
                                      <p:cBhvr>
                                        <p:cTn id="10" dur="2000" fill="hold"/>
                                        <p:tgtEl>
                                          <p:spTgt spid="25"/>
                                        </p:tgtEl>
                                        <p:attrNameLst>
                                          <p:attrName>ppt_x</p:attrName>
                                          <p:attrName>ppt_y</p:attrName>
                                        </p:attrNameLst>
                                      </p:cBhvr>
                                      <p:rCtr x="28086" y="-19259"/>
                                    </p:animMotion>
                                  </p:childTnLst>
                                </p:cTn>
                              </p:par>
                              <p:par>
                                <p:cTn id="11" presetID="42" presetClass="entr" presetSubtype="0" fill="hold" nodeType="with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750"/>
                                        <p:tgtEl>
                                          <p:spTgt spid="13"/>
                                        </p:tgtEl>
                                      </p:cBhvr>
                                    </p:animEffect>
                                    <p:anim calcmode="lin" valueType="num">
                                      <p:cBhvr>
                                        <p:cTn id="14" dur="1750" fill="hold"/>
                                        <p:tgtEl>
                                          <p:spTgt spid="13"/>
                                        </p:tgtEl>
                                        <p:attrNameLst>
                                          <p:attrName>ppt_x</p:attrName>
                                        </p:attrNameLst>
                                      </p:cBhvr>
                                      <p:tavLst>
                                        <p:tav tm="0">
                                          <p:val>
                                            <p:strVal val="#ppt_x"/>
                                          </p:val>
                                        </p:tav>
                                        <p:tav tm="100000">
                                          <p:val>
                                            <p:strVal val="#ppt_x"/>
                                          </p:val>
                                        </p:tav>
                                      </p:tavLst>
                                    </p:anim>
                                    <p:anim calcmode="lin" valueType="num">
                                      <p:cBhvr>
                                        <p:cTn id="15" dur="1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5D5F40-6862-E5C1-E857-384D99CAA56F}"/>
              </a:ext>
            </a:extLst>
          </p:cNvPr>
          <p:cNvSpPr/>
          <p:nvPr/>
        </p:nvSpPr>
        <p:spPr>
          <a:xfrm>
            <a:off x="0" y="0"/>
            <a:ext cx="12192000" cy="111573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arge building with a lawn in front of it&#10;&#10;Description automatically generated with low confidence">
            <a:extLst>
              <a:ext uri="{FF2B5EF4-FFF2-40B4-BE49-F238E27FC236}">
                <a16:creationId xmlns:a16="http://schemas.microsoft.com/office/drawing/2014/main" id="{9B90EAD1-88AD-7792-BFF7-F78A495ECC7B}"/>
              </a:ext>
            </a:extLst>
          </p:cNvPr>
          <p:cNvPicPr>
            <a:picLocks noChangeAspect="1"/>
          </p:cNvPicPr>
          <p:nvPr/>
        </p:nvPicPr>
        <p:blipFill rotWithShape="1">
          <a:blip r:embed="rId2">
            <a:alphaModFix amt="20000"/>
            <a:duotone>
              <a:schemeClr val="accent1">
                <a:shade val="45000"/>
                <a:satMod val="135000"/>
              </a:schemeClr>
              <a:prstClr val="white"/>
            </a:duotone>
            <a:extLst>
              <a:ext uri="{28A0092B-C50C-407E-A947-70E740481C1C}">
                <a14:useLocalDpi xmlns:a14="http://schemas.microsoft.com/office/drawing/2010/main" val="0"/>
              </a:ext>
            </a:extLst>
          </a:blip>
          <a:srcRect t="5600" b="40742"/>
          <a:stretch/>
        </p:blipFill>
        <p:spPr>
          <a:xfrm>
            <a:off x="0" y="-6057"/>
            <a:ext cx="12168910" cy="1115736"/>
          </a:xfrm>
          <a:prstGeom prst="rect">
            <a:avLst/>
          </a:prstGeom>
        </p:spPr>
      </p:pic>
      <p:grpSp>
        <p:nvGrpSpPr>
          <p:cNvPr id="18" name="Group 17">
            <a:extLst>
              <a:ext uri="{FF2B5EF4-FFF2-40B4-BE49-F238E27FC236}">
                <a16:creationId xmlns:a16="http://schemas.microsoft.com/office/drawing/2014/main" id="{38F55DE2-FC6B-9AD9-D208-0CB4A0E0B005}"/>
              </a:ext>
            </a:extLst>
          </p:cNvPr>
          <p:cNvGrpSpPr/>
          <p:nvPr/>
        </p:nvGrpSpPr>
        <p:grpSpPr>
          <a:xfrm>
            <a:off x="8524854" y="717395"/>
            <a:ext cx="905137" cy="796681"/>
            <a:chOff x="6910451" y="557868"/>
            <a:chExt cx="1267626" cy="1115736"/>
          </a:xfrm>
        </p:grpSpPr>
        <p:sp>
          <p:nvSpPr>
            <p:cNvPr id="3" name="Hexagon 2">
              <a:extLst>
                <a:ext uri="{FF2B5EF4-FFF2-40B4-BE49-F238E27FC236}">
                  <a16:creationId xmlns:a16="http://schemas.microsoft.com/office/drawing/2014/main" id="{EA09E9CA-8B3A-1415-E315-9854D2E2E9CC}"/>
                </a:ext>
              </a:extLst>
            </p:cNvPr>
            <p:cNvSpPr/>
            <p:nvPr/>
          </p:nvSpPr>
          <p:spPr>
            <a:xfrm>
              <a:off x="6910451"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Artificial Intelligence outline">
              <a:extLst>
                <a:ext uri="{FF2B5EF4-FFF2-40B4-BE49-F238E27FC236}">
                  <a16:creationId xmlns:a16="http://schemas.microsoft.com/office/drawing/2014/main" id="{7B82B79E-53A5-1879-090F-01E595DC9C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4601" y="746073"/>
              <a:ext cx="739326" cy="739326"/>
            </a:xfrm>
            <a:prstGeom prst="rect">
              <a:avLst/>
            </a:prstGeom>
          </p:spPr>
        </p:pic>
      </p:grpSp>
      <p:grpSp>
        <p:nvGrpSpPr>
          <p:cNvPr id="19" name="Group 18">
            <a:extLst>
              <a:ext uri="{FF2B5EF4-FFF2-40B4-BE49-F238E27FC236}">
                <a16:creationId xmlns:a16="http://schemas.microsoft.com/office/drawing/2014/main" id="{19A330FF-F3FF-C3E0-8158-D36A4ECFDF0A}"/>
              </a:ext>
            </a:extLst>
          </p:cNvPr>
          <p:cNvGrpSpPr/>
          <p:nvPr/>
        </p:nvGrpSpPr>
        <p:grpSpPr>
          <a:xfrm>
            <a:off x="9702044" y="717395"/>
            <a:ext cx="905137" cy="796681"/>
            <a:chOff x="8581258" y="557868"/>
            <a:chExt cx="1267626" cy="1115736"/>
          </a:xfrm>
        </p:grpSpPr>
        <p:sp>
          <p:nvSpPr>
            <p:cNvPr id="4" name="Hexagon 3">
              <a:extLst>
                <a:ext uri="{FF2B5EF4-FFF2-40B4-BE49-F238E27FC236}">
                  <a16:creationId xmlns:a16="http://schemas.microsoft.com/office/drawing/2014/main" id="{2270DF09-3F31-DB12-E569-288B7EBCD49F}"/>
                </a:ext>
              </a:extLst>
            </p:cNvPr>
            <p:cNvSpPr/>
            <p:nvPr/>
          </p:nvSpPr>
          <p:spPr>
            <a:xfrm>
              <a:off x="8581258"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Bullseye outline">
              <a:extLst>
                <a:ext uri="{FF2B5EF4-FFF2-40B4-BE49-F238E27FC236}">
                  <a16:creationId xmlns:a16="http://schemas.microsoft.com/office/drawing/2014/main" id="{1D26D787-E1D9-933D-AA60-83D69E5A8A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13927" y="782821"/>
              <a:ext cx="665829" cy="665829"/>
            </a:xfrm>
            <a:prstGeom prst="rect">
              <a:avLst/>
            </a:prstGeom>
          </p:spPr>
        </p:pic>
      </p:grpSp>
      <p:grpSp>
        <p:nvGrpSpPr>
          <p:cNvPr id="20" name="Group 19">
            <a:extLst>
              <a:ext uri="{FF2B5EF4-FFF2-40B4-BE49-F238E27FC236}">
                <a16:creationId xmlns:a16="http://schemas.microsoft.com/office/drawing/2014/main" id="{45C26BFF-6A92-D135-8984-086929247347}"/>
              </a:ext>
            </a:extLst>
          </p:cNvPr>
          <p:cNvGrpSpPr/>
          <p:nvPr/>
        </p:nvGrpSpPr>
        <p:grpSpPr>
          <a:xfrm>
            <a:off x="10879235" y="717395"/>
            <a:ext cx="880988" cy="775426"/>
            <a:chOff x="10252065" y="557868"/>
            <a:chExt cx="1267626" cy="1115736"/>
          </a:xfrm>
        </p:grpSpPr>
        <p:sp>
          <p:nvSpPr>
            <p:cNvPr id="5" name="Hexagon 4">
              <a:extLst>
                <a:ext uri="{FF2B5EF4-FFF2-40B4-BE49-F238E27FC236}">
                  <a16:creationId xmlns:a16="http://schemas.microsoft.com/office/drawing/2014/main" id="{65FDAEAF-25CD-4B4E-C6C0-484B38F76E6C}"/>
                </a:ext>
              </a:extLst>
            </p:cNvPr>
            <p:cNvSpPr/>
            <p:nvPr/>
          </p:nvSpPr>
          <p:spPr>
            <a:xfrm>
              <a:off x="10252065" y="557868"/>
              <a:ext cx="1267626" cy="1115736"/>
            </a:xfrm>
            <a:prstGeom prst="hexagon">
              <a:avLst/>
            </a:prstGeom>
            <a:solidFill>
              <a:schemeClr val="accent4">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Fluorescent Light Blub outline">
              <a:extLst>
                <a:ext uri="{FF2B5EF4-FFF2-40B4-BE49-F238E27FC236}">
                  <a16:creationId xmlns:a16="http://schemas.microsoft.com/office/drawing/2014/main" id="{0EC425F0-7785-2EBF-1CC9-20C18F07A7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509876" y="733395"/>
              <a:ext cx="752004" cy="752004"/>
            </a:xfrm>
            <a:prstGeom prst="rect">
              <a:avLst/>
            </a:prstGeom>
          </p:spPr>
        </p:pic>
      </p:grpSp>
      <p:sp>
        <p:nvSpPr>
          <p:cNvPr id="21" name="Rectangle 20">
            <a:extLst>
              <a:ext uri="{FF2B5EF4-FFF2-40B4-BE49-F238E27FC236}">
                <a16:creationId xmlns:a16="http://schemas.microsoft.com/office/drawing/2014/main" id="{8FDAD13B-D7CB-B4F8-F0CB-138AF30A1F71}"/>
              </a:ext>
            </a:extLst>
          </p:cNvPr>
          <p:cNvSpPr/>
          <p:nvPr/>
        </p:nvSpPr>
        <p:spPr>
          <a:xfrm>
            <a:off x="0" y="1115736"/>
            <a:ext cx="4035105" cy="57422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789461B7-8323-DAC0-E9DD-C47E022A2ED4}"/>
              </a:ext>
            </a:extLst>
          </p:cNvPr>
          <p:cNvGrpSpPr/>
          <p:nvPr/>
        </p:nvGrpSpPr>
        <p:grpSpPr>
          <a:xfrm>
            <a:off x="327554" y="1251117"/>
            <a:ext cx="3341107" cy="3493218"/>
            <a:chOff x="5246763" y="1030318"/>
            <a:chExt cx="2440502" cy="2551611"/>
          </a:xfrm>
        </p:grpSpPr>
        <p:pic>
          <p:nvPicPr>
            <p:cNvPr id="23" name="Picture 22">
              <a:extLst>
                <a:ext uri="{FF2B5EF4-FFF2-40B4-BE49-F238E27FC236}">
                  <a16:creationId xmlns:a16="http://schemas.microsoft.com/office/drawing/2014/main" id="{E53EB83F-E89D-21F8-8919-C382315EF1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5191208" y="1085873"/>
              <a:ext cx="2551611" cy="2440502"/>
            </a:xfrm>
            <a:prstGeom prst="rect">
              <a:avLst/>
            </a:prstGeom>
          </p:spPr>
        </p:pic>
        <p:pic>
          <p:nvPicPr>
            <p:cNvPr id="24" name="Picture 23" descr="Screen Clipping">
              <a:extLst>
                <a:ext uri="{FF2B5EF4-FFF2-40B4-BE49-F238E27FC236}">
                  <a16:creationId xmlns:a16="http://schemas.microsoft.com/office/drawing/2014/main" id="{BC4062EC-5AF5-B46E-59BD-D81D8A894E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28769" y="1166648"/>
              <a:ext cx="2069311" cy="2251315"/>
            </a:xfrm>
            <a:prstGeom prst="rect">
              <a:avLst/>
            </a:prstGeom>
          </p:spPr>
        </p:pic>
      </p:grpSp>
      <p:sp>
        <p:nvSpPr>
          <p:cNvPr id="7" name="TextBox 6">
            <a:extLst>
              <a:ext uri="{FF2B5EF4-FFF2-40B4-BE49-F238E27FC236}">
                <a16:creationId xmlns:a16="http://schemas.microsoft.com/office/drawing/2014/main" id="{34EE5DC0-BCBF-67D2-4E3B-B2E3E1BEA07A}"/>
              </a:ext>
            </a:extLst>
          </p:cNvPr>
          <p:cNvSpPr txBox="1"/>
          <p:nvPr/>
        </p:nvSpPr>
        <p:spPr>
          <a:xfrm>
            <a:off x="431777" y="244865"/>
            <a:ext cx="8069987" cy="553998"/>
          </a:xfrm>
          <a:prstGeom prst="rect">
            <a:avLst/>
          </a:prstGeom>
          <a:noFill/>
        </p:spPr>
        <p:txBody>
          <a:bodyPr wrap="square" rtlCol="0">
            <a:spAutoFit/>
          </a:bodyPr>
          <a:lstStyle/>
          <a:p>
            <a:r>
              <a:rPr lang="en-US" sz="3000" dirty="0">
                <a:solidFill>
                  <a:schemeClr val="bg1"/>
                </a:solidFill>
                <a:latin typeface="Roboto" panose="02000000000000000000" pitchFamily="2" charset="0"/>
                <a:ea typeface="Roboto" panose="02000000000000000000" pitchFamily="2" charset="0"/>
                <a:cs typeface="Roboto" panose="02000000000000000000" pitchFamily="2" charset="0"/>
              </a:rPr>
              <a:t>SOLUTION &amp; VERIFICATION EXPERIENCE </a:t>
            </a:r>
          </a:p>
        </p:txBody>
      </p:sp>
      <p:pic>
        <p:nvPicPr>
          <p:cNvPr id="33" name="Picture 32" descr="A screenshot of a cell phone&#10;&#10;Description automatically generated with medium confidence">
            <a:extLst>
              <a:ext uri="{FF2B5EF4-FFF2-40B4-BE49-F238E27FC236}">
                <a16:creationId xmlns:a16="http://schemas.microsoft.com/office/drawing/2014/main" id="{EB068C27-3692-943B-4AE2-FD9DD46FEF5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28934" y="1735119"/>
            <a:ext cx="1867240" cy="4145036"/>
          </a:xfrm>
          <a:prstGeom prst="rect">
            <a:avLst/>
          </a:prstGeom>
        </p:spPr>
      </p:pic>
      <p:pic>
        <p:nvPicPr>
          <p:cNvPr id="35" name="Picture 34" descr="A qr code on a screen&#10;&#10;Description automatically generated with low confidence">
            <a:extLst>
              <a:ext uri="{FF2B5EF4-FFF2-40B4-BE49-F238E27FC236}">
                <a16:creationId xmlns:a16="http://schemas.microsoft.com/office/drawing/2014/main" id="{CFBD6C8B-961B-E1B2-6C0E-4AFDCEB0072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13821" y="1735119"/>
            <a:ext cx="1867240" cy="4145036"/>
          </a:xfrm>
          <a:prstGeom prst="rect">
            <a:avLst/>
          </a:prstGeom>
        </p:spPr>
      </p:pic>
      <p:pic>
        <p:nvPicPr>
          <p:cNvPr id="37" name="Picture 36" descr="A screenshot of a phone&#10;&#10;Description automatically generated with medium confidence">
            <a:extLst>
              <a:ext uri="{FF2B5EF4-FFF2-40B4-BE49-F238E27FC236}">
                <a16:creationId xmlns:a16="http://schemas.microsoft.com/office/drawing/2014/main" id="{A4BD872D-F2F9-2FF0-D6CE-824696C2966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44047" y="1751573"/>
            <a:ext cx="1859828" cy="4128582"/>
          </a:xfrm>
          <a:prstGeom prst="rect">
            <a:avLst/>
          </a:prstGeom>
        </p:spPr>
      </p:pic>
      <p:pic>
        <p:nvPicPr>
          <p:cNvPr id="39" name="Picture 38" descr="A screenshot of a phone&#10;&#10;Description automatically generated with medium confidence">
            <a:extLst>
              <a:ext uri="{FF2B5EF4-FFF2-40B4-BE49-F238E27FC236}">
                <a16:creationId xmlns:a16="http://schemas.microsoft.com/office/drawing/2014/main" id="{8482681D-534A-EF10-C0DB-081DE8702A8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51749" y="1751573"/>
            <a:ext cx="1859828" cy="4128582"/>
          </a:xfrm>
          <a:prstGeom prst="rect">
            <a:avLst/>
          </a:prstGeom>
        </p:spPr>
      </p:pic>
      <p:sp>
        <p:nvSpPr>
          <p:cNvPr id="44" name="TextBox 43">
            <a:extLst>
              <a:ext uri="{FF2B5EF4-FFF2-40B4-BE49-F238E27FC236}">
                <a16:creationId xmlns:a16="http://schemas.microsoft.com/office/drawing/2014/main" id="{77571812-16F3-6931-85B5-11197BB27291}"/>
              </a:ext>
            </a:extLst>
          </p:cNvPr>
          <p:cNvSpPr txBox="1"/>
          <p:nvPr/>
        </p:nvSpPr>
        <p:spPr>
          <a:xfrm>
            <a:off x="4169329" y="6041459"/>
            <a:ext cx="7888446" cy="738664"/>
          </a:xfrm>
          <a:prstGeom prst="rect">
            <a:avLst/>
          </a:prstGeom>
          <a:noFill/>
        </p:spPr>
        <p:txBody>
          <a:bodyPr wrap="square" rtlCol="0">
            <a:spAutoFit/>
          </a:bodyPr>
          <a:lstStyle/>
          <a:p>
            <a:pPr algn="ct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Scanning the code with the Validator App enables validation of all the transcript details with automatic  verification of digital signature of the University embedded inside the code. Anyone tampering the code will make it unverifiable</a:t>
            </a:r>
          </a:p>
        </p:txBody>
      </p:sp>
      <p:grpSp>
        <p:nvGrpSpPr>
          <p:cNvPr id="8" name="Group 7">
            <a:extLst>
              <a:ext uri="{FF2B5EF4-FFF2-40B4-BE49-F238E27FC236}">
                <a16:creationId xmlns:a16="http://schemas.microsoft.com/office/drawing/2014/main" id="{C4A8C93B-C814-BC6D-4C9B-1B822F2BE05A}"/>
              </a:ext>
            </a:extLst>
          </p:cNvPr>
          <p:cNvGrpSpPr/>
          <p:nvPr/>
        </p:nvGrpSpPr>
        <p:grpSpPr>
          <a:xfrm>
            <a:off x="59917" y="4928295"/>
            <a:ext cx="4068238" cy="1820411"/>
            <a:chOff x="59917" y="4928295"/>
            <a:chExt cx="4068238" cy="1820411"/>
          </a:xfrm>
        </p:grpSpPr>
        <p:sp>
          <p:nvSpPr>
            <p:cNvPr id="46" name="Rectangle 45">
              <a:extLst>
                <a:ext uri="{FF2B5EF4-FFF2-40B4-BE49-F238E27FC236}">
                  <a16:creationId xmlns:a16="http://schemas.microsoft.com/office/drawing/2014/main" id="{A68C076C-5AA4-982A-BBD6-6756FA68035D}"/>
                </a:ext>
              </a:extLst>
            </p:cNvPr>
            <p:cNvSpPr/>
            <p:nvPr/>
          </p:nvSpPr>
          <p:spPr>
            <a:xfrm>
              <a:off x="59917" y="4928295"/>
              <a:ext cx="3900881" cy="182041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4B654B51-2DCF-5ACA-2175-C7432F3417BD}"/>
                </a:ext>
              </a:extLst>
            </p:cNvPr>
            <p:cNvSpPr txBox="1"/>
            <p:nvPr/>
          </p:nvSpPr>
          <p:spPr>
            <a:xfrm>
              <a:off x="293615" y="4993815"/>
              <a:ext cx="3741490" cy="276999"/>
            </a:xfrm>
            <a:prstGeom prst="rect">
              <a:avLst/>
            </a:prstGeom>
            <a:noFill/>
          </p:spPr>
          <p:txBody>
            <a:bodyPr wrap="square" rtlCol="0">
              <a:spAutoFit/>
            </a:bodyPr>
            <a:lstStyle/>
            <a:p>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Ultra secure</a:t>
              </a: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 PKI based, equivalent to up-to 3072 bit</a:t>
              </a:r>
            </a:p>
          </p:txBody>
        </p:sp>
        <p:sp>
          <p:nvSpPr>
            <p:cNvPr id="53" name="TextBox 52">
              <a:extLst>
                <a:ext uri="{FF2B5EF4-FFF2-40B4-BE49-F238E27FC236}">
                  <a16:creationId xmlns:a16="http://schemas.microsoft.com/office/drawing/2014/main" id="{44F2B0C0-23FB-4DAC-907E-16096976F211}"/>
                </a:ext>
              </a:extLst>
            </p:cNvPr>
            <p:cNvSpPr txBox="1"/>
            <p:nvPr/>
          </p:nvSpPr>
          <p:spPr>
            <a:xfrm>
              <a:off x="283062" y="5280599"/>
              <a:ext cx="3677737" cy="461665"/>
            </a:xfrm>
            <a:prstGeom prst="rect">
              <a:avLst/>
            </a:prstGeom>
            <a:noFill/>
          </p:spPr>
          <p:txBody>
            <a:bodyPr wrap="square" rtlCol="0">
              <a:spAutoFit/>
            </a:bodyPr>
            <a:lstStyle/>
            <a:p>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Compression</a:t>
              </a: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1200" dirty="0" err="1">
                  <a:solidFill>
                    <a:schemeClr val="bg1"/>
                  </a:solidFill>
                  <a:latin typeface="Roboto" panose="02000000000000000000" pitchFamily="2" charset="0"/>
                  <a:ea typeface="Roboto" panose="02000000000000000000" pitchFamily="2" charset="0"/>
                  <a:cs typeface="Roboto" panose="02000000000000000000" pitchFamily="2" charset="0"/>
                </a:rPr>
                <a:t>Qrypto</a:t>
              </a: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 Multi-Stage Pipeline Compression</a:t>
              </a:r>
            </a:p>
          </p:txBody>
        </p:sp>
        <p:sp>
          <p:nvSpPr>
            <p:cNvPr id="54" name="TextBox 53">
              <a:extLst>
                <a:ext uri="{FF2B5EF4-FFF2-40B4-BE49-F238E27FC236}">
                  <a16:creationId xmlns:a16="http://schemas.microsoft.com/office/drawing/2014/main" id="{B2CF5757-823A-0410-75D9-4E68A0EC736A}"/>
                </a:ext>
              </a:extLst>
            </p:cNvPr>
            <p:cNvSpPr txBox="1"/>
            <p:nvPr/>
          </p:nvSpPr>
          <p:spPr>
            <a:xfrm>
              <a:off x="283061" y="5764365"/>
              <a:ext cx="3677737" cy="461665"/>
            </a:xfrm>
            <a:prstGeom prst="rect">
              <a:avLst/>
            </a:prstGeom>
            <a:noFill/>
          </p:spPr>
          <p:txBody>
            <a:bodyPr wrap="square" rtlCol="0">
              <a:spAutoFit/>
            </a:bodyPr>
            <a:lstStyle/>
            <a:p>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Privacy</a:t>
              </a: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 QR + Algorithm + Public Key provides access to data</a:t>
              </a:r>
            </a:p>
          </p:txBody>
        </p:sp>
        <p:pic>
          <p:nvPicPr>
            <p:cNvPr id="62" name="Graphic 61" descr="Badge Tick outline">
              <a:extLst>
                <a:ext uri="{FF2B5EF4-FFF2-40B4-BE49-F238E27FC236}">
                  <a16:creationId xmlns:a16="http://schemas.microsoft.com/office/drawing/2014/main" id="{ACCA9493-736D-C3D8-A2DC-6E51B6A2A0D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54130" y="5047173"/>
              <a:ext cx="178716" cy="178716"/>
            </a:xfrm>
            <a:prstGeom prst="rect">
              <a:avLst/>
            </a:prstGeom>
          </p:spPr>
        </p:pic>
        <p:pic>
          <p:nvPicPr>
            <p:cNvPr id="63" name="Graphic 62" descr="Badge Tick outline">
              <a:extLst>
                <a:ext uri="{FF2B5EF4-FFF2-40B4-BE49-F238E27FC236}">
                  <a16:creationId xmlns:a16="http://schemas.microsoft.com/office/drawing/2014/main" id="{1902D1CD-A486-0817-3BBD-FD0775788CC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48838" y="5336169"/>
              <a:ext cx="178716" cy="178716"/>
            </a:xfrm>
            <a:prstGeom prst="rect">
              <a:avLst/>
            </a:prstGeom>
          </p:spPr>
        </p:pic>
        <p:pic>
          <p:nvPicPr>
            <p:cNvPr id="64" name="Graphic 63" descr="Badge Tick outline">
              <a:extLst>
                <a:ext uri="{FF2B5EF4-FFF2-40B4-BE49-F238E27FC236}">
                  <a16:creationId xmlns:a16="http://schemas.microsoft.com/office/drawing/2014/main" id="{E616A0E1-0CFB-5631-E7A1-2F7A14EA1B7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48838" y="5823501"/>
              <a:ext cx="178716" cy="178716"/>
            </a:xfrm>
            <a:prstGeom prst="rect">
              <a:avLst/>
            </a:prstGeom>
          </p:spPr>
        </p:pic>
        <p:sp>
          <p:nvSpPr>
            <p:cNvPr id="65" name="TextBox 64">
              <a:extLst>
                <a:ext uri="{FF2B5EF4-FFF2-40B4-BE49-F238E27FC236}">
                  <a16:creationId xmlns:a16="http://schemas.microsoft.com/office/drawing/2014/main" id="{A2ACFC99-798A-6FC9-E125-BE5CF391E101}"/>
                </a:ext>
              </a:extLst>
            </p:cNvPr>
            <p:cNvSpPr txBox="1"/>
            <p:nvPr/>
          </p:nvSpPr>
          <p:spPr>
            <a:xfrm>
              <a:off x="115703" y="6324663"/>
              <a:ext cx="4012452" cy="276999"/>
            </a:xfrm>
            <a:prstGeom prst="rect">
              <a:avLst/>
            </a:prstGeom>
            <a:noFill/>
          </p:spPr>
          <p:txBody>
            <a:bodyPr wrap="square" rtlCol="0">
              <a:spAutoFit/>
            </a:bodyPr>
            <a:lstStyle/>
            <a:p>
              <a:r>
                <a:rPr lang="en-US" sz="1200" b="1" dirty="0">
                  <a:solidFill>
                    <a:srgbClr val="FFC000"/>
                  </a:solidFill>
                  <a:latin typeface="Roboto" panose="02000000000000000000" pitchFamily="2" charset="0"/>
                  <a:ea typeface="Roboto" panose="02000000000000000000" pitchFamily="2" charset="0"/>
                  <a:cs typeface="Roboto" panose="02000000000000000000" pitchFamily="2" charset="0"/>
                </a:rPr>
                <a:t>No need to share database, securely share via QR only</a:t>
              </a:r>
            </a:p>
          </p:txBody>
        </p:sp>
      </p:grpSp>
      <p:sp>
        <p:nvSpPr>
          <p:cNvPr id="2" name="Rectangle 1">
            <a:extLst>
              <a:ext uri="{FF2B5EF4-FFF2-40B4-BE49-F238E27FC236}">
                <a16:creationId xmlns:a16="http://schemas.microsoft.com/office/drawing/2014/main" id="{33EDB62D-D331-1C98-E1D4-DED1E0CE5C48}"/>
              </a:ext>
            </a:extLst>
          </p:cNvPr>
          <p:cNvSpPr/>
          <p:nvPr/>
        </p:nvSpPr>
        <p:spPr>
          <a:xfrm>
            <a:off x="594655" y="3796586"/>
            <a:ext cx="830734" cy="73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9549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1000" fill="hold"/>
                                        <p:tgtEl>
                                          <p:spTgt spid="35"/>
                                        </p:tgtEl>
                                        <p:attrNameLst>
                                          <p:attrName>ppt_x</p:attrName>
                                        </p:attrNameLst>
                                      </p:cBhvr>
                                      <p:tavLst>
                                        <p:tav tm="0">
                                          <p:val>
                                            <p:strVal val="#ppt_x"/>
                                          </p:val>
                                        </p:tav>
                                        <p:tav tm="100000">
                                          <p:val>
                                            <p:strVal val="#ppt_x"/>
                                          </p:val>
                                        </p:tav>
                                      </p:tavLst>
                                    </p:anim>
                                    <p:anim calcmode="lin" valueType="num">
                                      <p:cBhvr additive="base">
                                        <p:cTn id="18" dur="100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2000" fill="hold"/>
                                        <p:tgtEl>
                                          <p:spTgt spid="33"/>
                                        </p:tgtEl>
                                        <p:attrNameLst>
                                          <p:attrName>ppt_x</p:attrName>
                                        </p:attrNameLst>
                                      </p:cBhvr>
                                      <p:tavLst>
                                        <p:tav tm="0">
                                          <p:val>
                                            <p:strVal val="#ppt_x"/>
                                          </p:val>
                                        </p:tav>
                                        <p:tav tm="100000">
                                          <p:val>
                                            <p:strVal val="#ppt_x"/>
                                          </p:val>
                                        </p:tav>
                                      </p:tavLst>
                                    </p:anim>
                                    <p:anim calcmode="lin" valueType="num">
                                      <p:cBhvr additive="base">
                                        <p:cTn id="22" dur="2000" fill="hold"/>
                                        <p:tgtEl>
                                          <p:spTgt spid="33"/>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2500" fill="hold"/>
                                        <p:tgtEl>
                                          <p:spTgt spid="37"/>
                                        </p:tgtEl>
                                        <p:attrNameLst>
                                          <p:attrName>ppt_x</p:attrName>
                                        </p:attrNameLst>
                                      </p:cBhvr>
                                      <p:tavLst>
                                        <p:tav tm="0">
                                          <p:val>
                                            <p:strVal val="#ppt_x"/>
                                          </p:val>
                                        </p:tav>
                                        <p:tav tm="100000">
                                          <p:val>
                                            <p:strVal val="#ppt_x"/>
                                          </p:val>
                                        </p:tav>
                                      </p:tavLst>
                                    </p:anim>
                                    <p:anim calcmode="lin" valueType="num">
                                      <p:cBhvr additive="base">
                                        <p:cTn id="26" dur="2500" fill="hold"/>
                                        <p:tgtEl>
                                          <p:spTgt spid="37"/>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3000" fill="hold"/>
                                        <p:tgtEl>
                                          <p:spTgt spid="39"/>
                                        </p:tgtEl>
                                        <p:attrNameLst>
                                          <p:attrName>ppt_x</p:attrName>
                                        </p:attrNameLst>
                                      </p:cBhvr>
                                      <p:tavLst>
                                        <p:tav tm="0">
                                          <p:val>
                                            <p:strVal val="#ppt_x"/>
                                          </p:val>
                                        </p:tav>
                                        <p:tav tm="100000">
                                          <p:val>
                                            <p:strVal val="#ppt_x"/>
                                          </p:val>
                                        </p:tav>
                                      </p:tavLst>
                                    </p:anim>
                                    <p:anim calcmode="lin" valueType="num">
                                      <p:cBhvr additive="base">
                                        <p:cTn id="30" dur="30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 group of people throwing graduation caps in the air&#10;&#10;Description automatically generated with medium confidence">
            <a:extLst>
              <a:ext uri="{FF2B5EF4-FFF2-40B4-BE49-F238E27FC236}">
                <a16:creationId xmlns:a16="http://schemas.microsoft.com/office/drawing/2014/main" id="{C2D6BC11-44AB-6531-C1AF-306486E41324}"/>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1" b="44001"/>
          <a:stretch/>
        </p:blipFill>
        <p:spPr>
          <a:xfrm>
            <a:off x="-31357" y="3017522"/>
            <a:ext cx="12223357" cy="3840478"/>
          </a:xfrm>
          <a:prstGeom prst="rect">
            <a:avLst/>
          </a:prstGeom>
        </p:spPr>
      </p:pic>
      <p:sp>
        <p:nvSpPr>
          <p:cNvPr id="2" name="Rectangle 1">
            <a:extLst>
              <a:ext uri="{FF2B5EF4-FFF2-40B4-BE49-F238E27FC236}">
                <a16:creationId xmlns:a16="http://schemas.microsoft.com/office/drawing/2014/main" id="{EB137CF0-5C96-1D25-EC35-DBE9843D149E}"/>
              </a:ext>
            </a:extLst>
          </p:cNvPr>
          <p:cNvSpPr/>
          <p:nvPr/>
        </p:nvSpPr>
        <p:spPr>
          <a:xfrm>
            <a:off x="0" y="3020037"/>
            <a:ext cx="12206283" cy="3837963"/>
          </a:xfrm>
          <a:prstGeom prst="rect">
            <a:avLst/>
          </a:prstGeom>
          <a:solidFill>
            <a:srgbClr val="CCECFF">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639F96BD-BC24-A434-E90C-63BDC3C89B07}"/>
              </a:ext>
            </a:extLst>
          </p:cNvPr>
          <p:cNvGrpSpPr/>
          <p:nvPr/>
        </p:nvGrpSpPr>
        <p:grpSpPr>
          <a:xfrm>
            <a:off x="2428863" y="24735"/>
            <a:ext cx="2690325" cy="4519125"/>
            <a:chOff x="2428863" y="24735"/>
            <a:chExt cx="2690325" cy="4519125"/>
          </a:xfrm>
        </p:grpSpPr>
        <p:cxnSp>
          <p:nvCxnSpPr>
            <p:cNvPr id="8" name="Straight Connector 7">
              <a:extLst>
                <a:ext uri="{FF2B5EF4-FFF2-40B4-BE49-F238E27FC236}">
                  <a16:creationId xmlns:a16="http://schemas.microsoft.com/office/drawing/2014/main" id="{D533E3A9-7328-1557-C13E-094573ED7281}"/>
                </a:ext>
              </a:extLst>
            </p:cNvPr>
            <p:cNvCxnSpPr>
              <a:cxnSpLocks/>
            </p:cNvCxnSpPr>
            <p:nvPr/>
          </p:nvCxnSpPr>
          <p:spPr>
            <a:xfrm>
              <a:off x="3811911" y="24735"/>
              <a:ext cx="0" cy="1828800"/>
            </a:xfrm>
            <a:prstGeom prst="line">
              <a:avLst/>
            </a:prstGeom>
            <a:ln w="19050">
              <a:solidFill>
                <a:schemeClr val="accent5">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Isosceles Triangle 33">
              <a:extLst>
                <a:ext uri="{FF2B5EF4-FFF2-40B4-BE49-F238E27FC236}">
                  <a16:creationId xmlns:a16="http://schemas.microsoft.com/office/drawing/2014/main" id="{48A25FC7-6897-656D-F17C-21112A25983F}"/>
                </a:ext>
              </a:extLst>
            </p:cNvPr>
            <p:cNvSpPr/>
            <p:nvPr/>
          </p:nvSpPr>
          <p:spPr>
            <a:xfrm rot="10800000">
              <a:off x="3612072" y="1718861"/>
              <a:ext cx="390469" cy="236292"/>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0CA16C2E-A772-0DF8-F74B-2775D4DB0E80}"/>
                </a:ext>
              </a:extLst>
            </p:cNvPr>
            <p:cNvGrpSpPr/>
            <p:nvPr/>
          </p:nvGrpSpPr>
          <p:grpSpPr>
            <a:xfrm>
              <a:off x="2428863" y="1853535"/>
              <a:ext cx="2690325" cy="2690325"/>
              <a:chOff x="2581469" y="1498357"/>
              <a:chExt cx="2690325" cy="2690325"/>
            </a:xfrm>
          </p:grpSpPr>
          <p:sp>
            <p:nvSpPr>
              <p:cNvPr id="9" name="Oval 8">
                <a:extLst>
                  <a:ext uri="{FF2B5EF4-FFF2-40B4-BE49-F238E27FC236}">
                    <a16:creationId xmlns:a16="http://schemas.microsoft.com/office/drawing/2014/main" id="{702DE3AC-56F4-D322-4A6D-5C28079811A2}"/>
                  </a:ext>
                </a:extLst>
              </p:cNvPr>
              <p:cNvSpPr/>
              <p:nvPr/>
            </p:nvSpPr>
            <p:spPr>
              <a:xfrm>
                <a:off x="2581469" y="1498357"/>
                <a:ext cx="2690325" cy="2690325"/>
              </a:xfrm>
              <a:prstGeom prst="ellipse">
                <a:avLst/>
              </a:prstGeom>
              <a:solidFill>
                <a:srgbClr val="FFC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B29B867-A128-F877-1B93-E60B834E3E1A}"/>
                  </a:ext>
                </a:extLst>
              </p:cNvPr>
              <p:cNvSpPr txBox="1"/>
              <p:nvPr/>
            </p:nvSpPr>
            <p:spPr>
              <a:xfrm>
                <a:off x="2947588" y="2151021"/>
                <a:ext cx="2033859" cy="1384995"/>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U</a:t>
                </a:r>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sed for both transcripts and the degree certificates and for both the electronic and printed versions of the certificates </a:t>
                </a:r>
              </a:p>
            </p:txBody>
          </p:sp>
        </p:grpSp>
      </p:grpSp>
      <p:grpSp>
        <p:nvGrpSpPr>
          <p:cNvPr id="28" name="Group 27">
            <a:extLst>
              <a:ext uri="{FF2B5EF4-FFF2-40B4-BE49-F238E27FC236}">
                <a16:creationId xmlns:a16="http://schemas.microsoft.com/office/drawing/2014/main" id="{3A12BC20-B70B-9E26-B6C2-1733744AE98E}"/>
              </a:ext>
            </a:extLst>
          </p:cNvPr>
          <p:cNvGrpSpPr/>
          <p:nvPr/>
        </p:nvGrpSpPr>
        <p:grpSpPr>
          <a:xfrm>
            <a:off x="7866643" y="-2327"/>
            <a:ext cx="2273401" cy="2933901"/>
            <a:chOff x="7866643" y="-2327"/>
            <a:chExt cx="2273401" cy="2933901"/>
          </a:xfrm>
        </p:grpSpPr>
        <p:grpSp>
          <p:nvGrpSpPr>
            <p:cNvPr id="25" name="Group 24">
              <a:extLst>
                <a:ext uri="{FF2B5EF4-FFF2-40B4-BE49-F238E27FC236}">
                  <a16:creationId xmlns:a16="http://schemas.microsoft.com/office/drawing/2014/main" id="{42DC1C2C-F2A2-5C12-40FB-63486BE906D2}"/>
                </a:ext>
              </a:extLst>
            </p:cNvPr>
            <p:cNvGrpSpPr/>
            <p:nvPr/>
          </p:nvGrpSpPr>
          <p:grpSpPr>
            <a:xfrm>
              <a:off x="7866643" y="-2327"/>
              <a:ext cx="2273401" cy="2933901"/>
              <a:chOff x="7866643" y="-2327"/>
              <a:chExt cx="2273401" cy="2933901"/>
            </a:xfrm>
          </p:grpSpPr>
          <p:cxnSp>
            <p:nvCxnSpPr>
              <p:cNvPr id="21" name="Straight Connector 20">
                <a:extLst>
                  <a:ext uri="{FF2B5EF4-FFF2-40B4-BE49-F238E27FC236}">
                    <a16:creationId xmlns:a16="http://schemas.microsoft.com/office/drawing/2014/main" id="{7AE2889B-419E-679C-AE54-65EEC19B1EDE}"/>
                  </a:ext>
                </a:extLst>
              </p:cNvPr>
              <p:cNvCxnSpPr>
                <a:cxnSpLocks/>
              </p:cNvCxnSpPr>
              <p:nvPr/>
            </p:nvCxnSpPr>
            <p:spPr>
              <a:xfrm>
                <a:off x="9003343" y="-2327"/>
                <a:ext cx="0" cy="914400"/>
              </a:xfrm>
              <a:prstGeom prst="line">
                <a:avLst/>
              </a:prstGeom>
              <a:ln w="19050">
                <a:solidFill>
                  <a:srgbClr val="5ECDE1"/>
                </a:solidFill>
                <a:prstDash val="sysDot"/>
              </a:ln>
            </p:spPr>
            <p:style>
              <a:lnRef idx="1">
                <a:schemeClr val="accent1"/>
              </a:lnRef>
              <a:fillRef idx="0">
                <a:schemeClr val="accent1"/>
              </a:fillRef>
              <a:effectRef idx="0">
                <a:schemeClr val="accent1"/>
              </a:effectRef>
              <a:fontRef idx="minor">
                <a:schemeClr val="tx1"/>
              </a:fontRef>
            </p:style>
          </p:cxnSp>
          <p:sp>
            <p:nvSpPr>
              <p:cNvPr id="35" name="Isosceles Triangle 34">
                <a:extLst>
                  <a:ext uri="{FF2B5EF4-FFF2-40B4-BE49-F238E27FC236}">
                    <a16:creationId xmlns:a16="http://schemas.microsoft.com/office/drawing/2014/main" id="{5941FF18-7900-88A4-BBE1-238B23CFD191}"/>
                  </a:ext>
                </a:extLst>
              </p:cNvPr>
              <p:cNvSpPr/>
              <p:nvPr/>
            </p:nvSpPr>
            <p:spPr>
              <a:xfrm rot="10800000">
                <a:off x="8839072" y="572225"/>
                <a:ext cx="328542" cy="198817"/>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AEC967A-ED39-BE40-8F8D-44AE5008E341}"/>
                  </a:ext>
                </a:extLst>
              </p:cNvPr>
              <p:cNvSpPr/>
              <p:nvPr/>
            </p:nvSpPr>
            <p:spPr>
              <a:xfrm>
                <a:off x="7866643" y="658173"/>
                <a:ext cx="2273401" cy="2273401"/>
              </a:xfrm>
              <a:prstGeom prst="ellipse">
                <a:avLst/>
              </a:prstGeom>
              <a:solidFill>
                <a:srgbClr val="FFC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322DD070-E314-AB88-022A-CB35CF8DECF4}"/>
                </a:ext>
              </a:extLst>
            </p:cNvPr>
            <p:cNvSpPr txBox="1"/>
            <p:nvPr/>
          </p:nvSpPr>
          <p:spPr>
            <a:xfrm>
              <a:off x="8010213" y="1419379"/>
              <a:ext cx="1996035"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a:t>
              </a:r>
              <a:r>
                <a:rPr lang="en-US" sz="1400" b="0" i="0" u="none" strike="noStrike" baseline="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nvolved a one-time integration and configuring templates </a:t>
              </a:r>
            </a:p>
          </p:txBody>
        </p:sp>
      </p:grpSp>
      <p:grpSp>
        <p:nvGrpSpPr>
          <p:cNvPr id="27" name="Group 26">
            <a:extLst>
              <a:ext uri="{FF2B5EF4-FFF2-40B4-BE49-F238E27FC236}">
                <a16:creationId xmlns:a16="http://schemas.microsoft.com/office/drawing/2014/main" id="{6974315A-06C9-DA4E-FB5E-051290F2A3D9}"/>
              </a:ext>
            </a:extLst>
          </p:cNvPr>
          <p:cNvGrpSpPr/>
          <p:nvPr/>
        </p:nvGrpSpPr>
        <p:grpSpPr>
          <a:xfrm>
            <a:off x="9530240" y="0"/>
            <a:ext cx="2690325" cy="4450240"/>
            <a:chOff x="9530240" y="0"/>
            <a:chExt cx="2690325" cy="4450240"/>
          </a:xfrm>
        </p:grpSpPr>
        <p:cxnSp>
          <p:nvCxnSpPr>
            <p:cNvPr id="24" name="Straight Connector 23">
              <a:extLst>
                <a:ext uri="{FF2B5EF4-FFF2-40B4-BE49-F238E27FC236}">
                  <a16:creationId xmlns:a16="http://schemas.microsoft.com/office/drawing/2014/main" id="{D5EB1C6A-7347-C154-19EA-3C80B715C7C9}"/>
                </a:ext>
              </a:extLst>
            </p:cNvPr>
            <p:cNvCxnSpPr>
              <a:cxnSpLocks/>
            </p:cNvCxnSpPr>
            <p:nvPr/>
          </p:nvCxnSpPr>
          <p:spPr>
            <a:xfrm flipH="1">
              <a:off x="10967798" y="0"/>
              <a:ext cx="0" cy="1788711"/>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33" name="Isosceles Triangle 32">
              <a:extLst>
                <a:ext uri="{FF2B5EF4-FFF2-40B4-BE49-F238E27FC236}">
                  <a16:creationId xmlns:a16="http://schemas.microsoft.com/office/drawing/2014/main" id="{DC1FECAF-71C3-C574-532E-F2F88597E06A}"/>
                </a:ext>
              </a:extLst>
            </p:cNvPr>
            <p:cNvSpPr/>
            <p:nvPr/>
          </p:nvSpPr>
          <p:spPr>
            <a:xfrm rot="10800000">
              <a:off x="10738373" y="1583387"/>
              <a:ext cx="481321" cy="291272"/>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0C55754C-D782-DB31-7959-79809E15BAA4}"/>
                </a:ext>
              </a:extLst>
            </p:cNvPr>
            <p:cNvGrpSpPr/>
            <p:nvPr/>
          </p:nvGrpSpPr>
          <p:grpSpPr>
            <a:xfrm>
              <a:off x="9530240" y="1759915"/>
              <a:ext cx="2690325" cy="2690325"/>
              <a:chOff x="9084907" y="1487854"/>
              <a:chExt cx="2690325" cy="2690325"/>
            </a:xfrm>
          </p:grpSpPr>
          <p:sp>
            <p:nvSpPr>
              <p:cNvPr id="12" name="Oval 11">
                <a:extLst>
                  <a:ext uri="{FF2B5EF4-FFF2-40B4-BE49-F238E27FC236}">
                    <a16:creationId xmlns:a16="http://schemas.microsoft.com/office/drawing/2014/main" id="{C276684D-8E10-10AE-66CF-B00C523CB192}"/>
                  </a:ext>
                </a:extLst>
              </p:cNvPr>
              <p:cNvSpPr/>
              <p:nvPr/>
            </p:nvSpPr>
            <p:spPr>
              <a:xfrm>
                <a:off x="9084907" y="1487854"/>
                <a:ext cx="2690325" cy="2690325"/>
              </a:xfrm>
              <a:prstGeom prst="ellips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D7BB0DB-ECE4-A8EE-A4C7-22A7B7592686}"/>
                  </a:ext>
                </a:extLst>
              </p:cNvPr>
              <p:cNvSpPr txBox="1"/>
              <p:nvPr/>
            </p:nvSpPr>
            <p:spPr>
              <a:xfrm>
                <a:off x="9379246" y="2062501"/>
                <a:ext cx="2286437" cy="1384995"/>
              </a:xfrm>
              <a:prstGeom prst="rect">
                <a:avLst/>
              </a:prstGeom>
              <a:noFill/>
            </p:spPr>
            <p:txBody>
              <a:bodyPr wrap="square" rtlCol="0">
                <a:spAutoFit/>
              </a:bodyPr>
              <a:lstStyle/>
              <a:p>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After integration, an API call with relevant information is sent from the Student Information System and the finished document is returned</a:t>
                </a:r>
              </a:p>
            </p:txBody>
          </p:sp>
        </p:grpSp>
      </p:grpSp>
      <p:grpSp>
        <p:nvGrpSpPr>
          <p:cNvPr id="6" name="Group 5">
            <a:extLst>
              <a:ext uri="{FF2B5EF4-FFF2-40B4-BE49-F238E27FC236}">
                <a16:creationId xmlns:a16="http://schemas.microsoft.com/office/drawing/2014/main" id="{850A281E-896C-C196-ECF8-1B30207F059D}"/>
              </a:ext>
            </a:extLst>
          </p:cNvPr>
          <p:cNvGrpSpPr/>
          <p:nvPr/>
        </p:nvGrpSpPr>
        <p:grpSpPr>
          <a:xfrm>
            <a:off x="4975618" y="0"/>
            <a:ext cx="3445426" cy="5031837"/>
            <a:chOff x="4975618" y="0"/>
            <a:chExt cx="3445426" cy="5031837"/>
          </a:xfrm>
        </p:grpSpPr>
        <p:cxnSp>
          <p:nvCxnSpPr>
            <p:cNvPr id="20" name="Straight Connector 19">
              <a:extLst>
                <a:ext uri="{FF2B5EF4-FFF2-40B4-BE49-F238E27FC236}">
                  <a16:creationId xmlns:a16="http://schemas.microsoft.com/office/drawing/2014/main" id="{D335F032-3151-86F9-D5E4-306F5C99DB07}"/>
                </a:ext>
              </a:extLst>
            </p:cNvPr>
            <p:cNvCxnSpPr>
              <a:cxnSpLocks/>
            </p:cNvCxnSpPr>
            <p:nvPr/>
          </p:nvCxnSpPr>
          <p:spPr>
            <a:xfrm>
              <a:off x="6698331" y="0"/>
              <a:ext cx="0" cy="1828800"/>
            </a:xfrm>
            <a:prstGeom prst="line">
              <a:avLst/>
            </a:prstGeom>
            <a:ln w="19050">
              <a:solidFill>
                <a:srgbClr val="3399FF"/>
              </a:solidFill>
              <a:prstDash val="sysDot"/>
            </a:ln>
          </p:spPr>
          <p:style>
            <a:lnRef idx="1">
              <a:schemeClr val="accent1"/>
            </a:lnRef>
            <a:fillRef idx="0">
              <a:schemeClr val="accent1"/>
            </a:fillRef>
            <a:effectRef idx="0">
              <a:schemeClr val="accent1"/>
            </a:effectRef>
            <a:fontRef idx="minor">
              <a:schemeClr val="tx1"/>
            </a:fontRef>
          </p:style>
        </p:cxnSp>
        <p:sp>
          <p:nvSpPr>
            <p:cNvPr id="32" name="Isosceles Triangle 31">
              <a:extLst>
                <a:ext uri="{FF2B5EF4-FFF2-40B4-BE49-F238E27FC236}">
                  <a16:creationId xmlns:a16="http://schemas.microsoft.com/office/drawing/2014/main" id="{DDB477AF-D9DA-7899-025D-8C63F802D1B8}"/>
                </a:ext>
              </a:extLst>
            </p:cNvPr>
            <p:cNvSpPr/>
            <p:nvPr/>
          </p:nvSpPr>
          <p:spPr>
            <a:xfrm rot="10800000">
              <a:off x="6362583" y="1370685"/>
              <a:ext cx="694565" cy="420316"/>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9946D7A8-DDB4-FBC1-F737-50F80FC4DDA2}"/>
                </a:ext>
              </a:extLst>
            </p:cNvPr>
            <p:cNvGrpSpPr/>
            <p:nvPr/>
          </p:nvGrpSpPr>
          <p:grpSpPr>
            <a:xfrm>
              <a:off x="4975618" y="1586411"/>
              <a:ext cx="3445426" cy="3445426"/>
              <a:chOff x="4392283" y="1947111"/>
              <a:chExt cx="3445426" cy="3445426"/>
            </a:xfrm>
          </p:grpSpPr>
          <p:sp>
            <p:nvSpPr>
              <p:cNvPr id="10" name="Oval 9">
                <a:extLst>
                  <a:ext uri="{FF2B5EF4-FFF2-40B4-BE49-F238E27FC236}">
                    <a16:creationId xmlns:a16="http://schemas.microsoft.com/office/drawing/2014/main" id="{1AE8E13E-F16A-68EE-1AAF-CA1BBFD12354}"/>
                  </a:ext>
                </a:extLst>
              </p:cNvPr>
              <p:cNvSpPr/>
              <p:nvPr/>
            </p:nvSpPr>
            <p:spPr>
              <a:xfrm>
                <a:off x="4392283" y="1947111"/>
                <a:ext cx="3445426" cy="3445426"/>
              </a:xfrm>
              <a:prstGeom prst="ellips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2C81D5E-64E3-7496-EC4D-CB17DF7D7D10}"/>
                  </a:ext>
                </a:extLst>
              </p:cNvPr>
              <p:cNvSpPr txBox="1"/>
              <p:nvPr/>
            </p:nvSpPr>
            <p:spPr>
              <a:xfrm>
                <a:off x="4844988" y="2966866"/>
                <a:ext cx="2858636" cy="1600438"/>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P</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rovides a comprehensive solution to programmatically generate a fully finished PDF (having the secure QR code) as per University’s templates with both dynamic variable data and static information </a:t>
                </a:r>
              </a:p>
            </p:txBody>
          </p:sp>
        </p:grpSp>
      </p:grpSp>
      <p:grpSp>
        <p:nvGrpSpPr>
          <p:cNvPr id="4" name="Group 3">
            <a:extLst>
              <a:ext uri="{FF2B5EF4-FFF2-40B4-BE49-F238E27FC236}">
                <a16:creationId xmlns:a16="http://schemas.microsoft.com/office/drawing/2014/main" id="{8199047F-B0E8-0E21-4C24-7ED6B114223A}"/>
              </a:ext>
            </a:extLst>
          </p:cNvPr>
          <p:cNvGrpSpPr/>
          <p:nvPr/>
        </p:nvGrpSpPr>
        <p:grpSpPr>
          <a:xfrm>
            <a:off x="135617" y="2"/>
            <a:ext cx="2690325" cy="5710360"/>
            <a:chOff x="135617" y="2"/>
            <a:chExt cx="2690325" cy="5710360"/>
          </a:xfrm>
        </p:grpSpPr>
        <p:cxnSp>
          <p:nvCxnSpPr>
            <p:cNvPr id="7" name="Straight Connector 6">
              <a:extLst>
                <a:ext uri="{FF2B5EF4-FFF2-40B4-BE49-F238E27FC236}">
                  <a16:creationId xmlns:a16="http://schemas.microsoft.com/office/drawing/2014/main" id="{6A8F16AC-DFD4-8E9F-C43D-1F6ED9928FD3}"/>
                </a:ext>
              </a:extLst>
            </p:cNvPr>
            <p:cNvCxnSpPr>
              <a:cxnSpLocks/>
            </p:cNvCxnSpPr>
            <p:nvPr/>
          </p:nvCxnSpPr>
          <p:spPr>
            <a:xfrm>
              <a:off x="1478424" y="2"/>
              <a:ext cx="0" cy="3017520"/>
            </a:xfrm>
            <a:prstGeom prst="line">
              <a:avLst/>
            </a:prstGeom>
            <a:ln w="19050">
              <a:solidFill>
                <a:schemeClr val="accent5">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Isosceles Triangle 30">
              <a:extLst>
                <a:ext uri="{FF2B5EF4-FFF2-40B4-BE49-F238E27FC236}">
                  <a16:creationId xmlns:a16="http://schemas.microsoft.com/office/drawing/2014/main" id="{17F8BA54-5EF9-A1EC-0ECD-7DC45DA6E5C3}"/>
                </a:ext>
              </a:extLst>
            </p:cNvPr>
            <p:cNvSpPr/>
            <p:nvPr/>
          </p:nvSpPr>
          <p:spPr>
            <a:xfrm rot="10800000">
              <a:off x="1235432" y="2870475"/>
              <a:ext cx="485983" cy="294093"/>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0077A2F9-8D3C-ADF3-659E-E6047FFB157F}"/>
                </a:ext>
              </a:extLst>
            </p:cNvPr>
            <p:cNvGrpSpPr/>
            <p:nvPr/>
          </p:nvGrpSpPr>
          <p:grpSpPr>
            <a:xfrm>
              <a:off x="135617" y="3020037"/>
              <a:ext cx="2690325" cy="2690325"/>
              <a:chOff x="317989" y="1487854"/>
              <a:chExt cx="2690325" cy="2690325"/>
            </a:xfrm>
          </p:grpSpPr>
          <p:sp>
            <p:nvSpPr>
              <p:cNvPr id="3" name="Oval 2">
                <a:extLst>
                  <a:ext uri="{FF2B5EF4-FFF2-40B4-BE49-F238E27FC236}">
                    <a16:creationId xmlns:a16="http://schemas.microsoft.com/office/drawing/2014/main" id="{C0C802DB-3C8A-A34D-0DAF-4B36BD9CC24D}"/>
                  </a:ext>
                </a:extLst>
              </p:cNvPr>
              <p:cNvSpPr/>
              <p:nvPr/>
            </p:nvSpPr>
            <p:spPr>
              <a:xfrm>
                <a:off x="317989" y="1487854"/>
                <a:ext cx="2690325" cy="2690325"/>
              </a:xfrm>
              <a:prstGeom prst="ellipse">
                <a:avLst/>
              </a:prstGeom>
              <a:solidFill>
                <a:schemeClr val="accent5">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0BB882A-5795-79A1-8282-23F43D6F6A78}"/>
                  </a:ext>
                </a:extLst>
              </p:cNvPr>
              <p:cNvSpPr txBox="1"/>
              <p:nvPr/>
            </p:nvSpPr>
            <p:spPr>
              <a:xfrm>
                <a:off x="684102" y="1896817"/>
                <a:ext cx="2033859" cy="1661993"/>
              </a:xfrm>
              <a:prstGeom prst="rect">
                <a:avLst/>
              </a:prstGeom>
              <a:noFill/>
            </p:spPr>
            <p:txBody>
              <a:bodyPr wrap="square" rtlCol="0">
                <a:spAutoFit/>
              </a:bodyPr>
              <a:lstStyle/>
              <a:p>
                <a:pPr algn="l"/>
                <a:endParaRPr lang="en-US" sz="1800" b="0" i="0" u="none" strike="noStrike" baseline="0" dirty="0">
                  <a:solidFill>
                    <a:srgbClr val="000000"/>
                  </a:solidFill>
                  <a:latin typeface="Arial" panose="020B0604020202020204" pitchFamily="34" charset="0"/>
                </a:endParaRPr>
              </a:p>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H</a:t>
                </a:r>
                <a:r>
                  <a:rPr lang="en-US" sz="1400" b="0" i="0" u="none" strike="noStrike" baseline="0" dirty="0">
                    <a:solidFill>
                      <a:schemeClr val="bg1"/>
                    </a:solidFill>
                    <a:latin typeface="Roboto" panose="02000000000000000000" pitchFamily="2" charset="0"/>
                    <a:ea typeface="Roboto" panose="02000000000000000000" pitchFamily="2" charset="0"/>
                    <a:cs typeface="Roboto" panose="02000000000000000000" pitchFamily="2" charset="0"/>
                  </a:rPr>
                  <a:t>elps them to secure the entire transcript information in the form of a secure QR Code sealed with the University’s private key </a:t>
                </a:r>
              </a:p>
            </p:txBody>
          </p:sp>
        </p:grpSp>
      </p:grpSp>
      <p:sp>
        <p:nvSpPr>
          <p:cNvPr id="26" name="TextBox 25">
            <a:extLst>
              <a:ext uri="{FF2B5EF4-FFF2-40B4-BE49-F238E27FC236}">
                <a16:creationId xmlns:a16="http://schemas.microsoft.com/office/drawing/2014/main" id="{1486B19E-FECC-A09B-E460-6FE43C2FB5AE}"/>
              </a:ext>
            </a:extLst>
          </p:cNvPr>
          <p:cNvSpPr txBox="1"/>
          <p:nvPr/>
        </p:nvSpPr>
        <p:spPr>
          <a:xfrm>
            <a:off x="5153779" y="5543160"/>
            <a:ext cx="8113059" cy="769441"/>
          </a:xfrm>
          <a:prstGeom prst="rect">
            <a:avLst/>
          </a:prstGeom>
          <a:noFill/>
        </p:spPr>
        <p:txBody>
          <a:bodyPr wrap="square" rtlCol="0">
            <a:spAutoFit/>
          </a:bodyPr>
          <a:lstStyle/>
          <a:p>
            <a:r>
              <a:rPr lang="en-US" sz="4400" b="1" i="0" u="none" strike="noStrike" baseline="0" dirty="0">
                <a:solidFill>
                  <a:schemeClr val="accent5">
                    <a:lumMod val="50000"/>
                  </a:schemeClr>
                </a:solidFill>
                <a:latin typeface="Roboto" panose="02000000000000000000"/>
                <a:ea typeface="Roboto" panose="02000000000000000000" pitchFamily="2" charset="0"/>
                <a:cs typeface="Dreaming Outloud Pro" panose="03050502040302030504" pitchFamily="66" charset="0"/>
              </a:rPr>
              <a:t>SOLUTION SUMMARY</a:t>
            </a:r>
          </a:p>
        </p:txBody>
      </p:sp>
    </p:spTree>
    <p:extLst>
      <p:ext uri="{BB962C8B-B14F-4D97-AF65-F5344CB8AC3E}">
        <p14:creationId xmlns:p14="http://schemas.microsoft.com/office/powerpoint/2010/main" val="59589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0" fill="hold"/>
                                        <p:tgtEl>
                                          <p:spTgt spid="5"/>
                                        </p:tgtEl>
                                        <p:attrNameLst>
                                          <p:attrName>ppt_x</p:attrName>
                                        </p:attrNameLst>
                                      </p:cBhvr>
                                      <p:tavLst>
                                        <p:tav tm="0">
                                          <p:val>
                                            <p:strVal val="#ppt_x"/>
                                          </p:val>
                                        </p:tav>
                                        <p:tav tm="100000">
                                          <p:val>
                                            <p:strVal val="#ppt_x"/>
                                          </p:val>
                                        </p:tav>
                                      </p:tavLst>
                                    </p:anim>
                                    <p:anim calcmode="lin" valueType="num">
                                      <p:cBhvr additive="base">
                                        <p:cTn id="12" dur="2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0" fill="hold"/>
                                        <p:tgtEl>
                                          <p:spTgt spid="6"/>
                                        </p:tgtEl>
                                        <p:attrNameLst>
                                          <p:attrName>ppt_x</p:attrName>
                                        </p:attrNameLst>
                                      </p:cBhvr>
                                      <p:tavLst>
                                        <p:tav tm="0">
                                          <p:val>
                                            <p:strVal val="#ppt_x"/>
                                          </p:val>
                                        </p:tav>
                                        <p:tav tm="100000">
                                          <p:val>
                                            <p:strVal val="#ppt_x"/>
                                          </p:val>
                                        </p:tav>
                                      </p:tavLst>
                                    </p:anim>
                                    <p:anim calcmode="lin" valueType="num">
                                      <p:cBhvr additive="base">
                                        <p:cTn id="16" dur="2500" fill="hold"/>
                                        <p:tgtEl>
                                          <p:spTgt spid="6"/>
                                        </p:tgtEl>
                                        <p:attrNameLst>
                                          <p:attrName>ppt_y</p:attrName>
                                        </p:attrNameLst>
                                      </p:cBhvr>
                                      <p:tavLst>
                                        <p:tav tm="0">
                                          <p:val>
                                            <p:strVal val="0-#ppt_h/2"/>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3000"/>
                                        <p:tgtEl>
                                          <p:spTgt spid="28"/>
                                        </p:tgtEl>
                                      </p:cBhvr>
                                    </p:animEffect>
                                    <p:anim calcmode="lin" valueType="num">
                                      <p:cBhvr>
                                        <p:cTn id="20" dur="3000" fill="hold"/>
                                        <p:tgtEl>
                                          <p:spTgt spid="28"/>
                                        </p:tgtEl>
                                        <p:attrNameLst>
                                          <p:attrName>ppt_x</p:attrName>
                                        </p:attrNameLst>
                                      </p:cBhvr>
                                      <p:tavLst>
                                        <p:tav tm="0">
                                          <p:val>
                                            <p:strVal val="#ppt_x"/>
                                          </p:val>
                                        </p:tav>
                                        <p:tav tm="100000">
                                          <p:val>
                                            <p:strVal val="#ppt_x"/>
                                          </p:val>
                                        </p:tav>
                                      </p:tavLst>
                                    </p:anim>
                                    <p:anim calcmode="lin" valueType="num">
                                      <p:cBhvr>
                                        <p:cTn id="21" dur="3000" fill="hold"/>
                                        <p:tgtEl>
                                          <p:spTgt spid="28"/>
                                        </p:tgtEl>
                                        <p:attrNameLst>
                                          <p:attrName>ppt_y</p:attrName>
                                        </p:attrNameLst>
                                      </p:cBhvr>
                                      <p:tavLst>
                                        <p:tav tm="0">
                                          <p:val>
                                            <p:strVal val="#ppt_y-.1"/>
                                          </p:val>
                                        </p:tav>
                                        <p:tav tm="100000">
                                          <p:val>
                                            <p:strVal val="#ppt_y"/>
                                          </p:val>
                                        </p:tav>
                                      </p:tavLst>
                                    </p:anim>
                                  </p:childTnLst>
                                </p:cTn>
                              </p:par>
                              <p:par>
                                <p:cTn id="22" presetID="2" presetClass="entr" presetSubtype="1" fill="hold" nodeType="withEffect">
                                  <p:stCondLst>
                                    <p:cond delay="125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3500" fill="hold"/>
                                        <p:tgtEl>
                                          <p:spTgt spid="27"/>
                                        </p:tgtEl>
                                        <p:attrNameLst>
                                          <p:attrName>ppt_x</p:attrName>
                                        </p:attrNameLst>
                                      </p:cBhvr>
                                      <p:tavLst>
                                        <p:tav tm="0">
                                          <p:val>
                                            <p:strVal val="#ppt_x"/>
                                          </p:val>
                                        </p:tav>
                                        <p:tav tm="100000">
                                          <p:val>
                                            <p:strVal val="#ppt_x"/>
                                          </p:val>
                                        </p:tav>
                                      </p:tavLst>
                                    </p:anim>
                                    <p:anim calcmode="lin" valueType="num">
                                      <p:cBhvr additive="base">
                                        <p:cTn id="25" dur="3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building with a tower&#10;&#10;Description automatically generated with low confidence">
            <a:extLst>
              <a:ext uri="{FF2B5EF4-FFF2-40B4-BE49-F238E27FC236}">
                <a16:creationId xmlns:a16="http://schemas.microsoft.com/office/drawing/2014/main" id="{0A914650-CFB0-C079-DDFE-DC7DC5F3F483}"/>
              </a:ext>
            </a:extLst>
          </p:cNvPr>
          <p:cNvPicPr>
            <a:picLocks noChangeAspect="1"/>
          </p:cNvPicPr>
          <p:nvPr/>
        </p:nvPicPr>
        <p:blipFill rotWithShape="1">
          <a:blip r:embed="rId2">
            <a:duotone>
              <a:schemeClr val="accent5">
                <a:shade val="45000"/>
                <a:satMod val="135000"/>
              </a:schemeClr>
              <a:prstClr val="white"/>
            </a:duotone>
            <a:alphaModFix amt="35000"/>
            <a:extLst>
              <a:ext uri="{28A0092B-C50C-407E-A947-70E740481C1C}">
                <a14:useLocalDpi xmlns:a14="http://schemas.microsoft.com/office/drawing/2010/main" val="0"/>
              </a:ext>
            </a:extLst>
          </a:blip>
          <a:srcRect b="9267"/>
          <a:stretch/>
        </p:blipFill>
        <p:spPr>
          <a:xfrm>
            <a:off x="0" y="-1"/>
            <a:ext cx="12192000" cy="6858001"/>
          </a:xfrm>
          <a:prstGeom prst="rect">
            <a:avLst/>
          </a:prstGeom>
        </p:spPr>
      </p:pic>
      <p:sp>
        <p:nvSpPr>
          <p:cNvPr id="6" name="Rectangle 5">
            <a:extLst>
              <a:ext uri="{FF2B5EF4-FFF2-40B4-BE49-F238E27FC236}">
                <a16:creationId xmlns:a16="http://schemas.microsoft.com/office/drawing/2014/main" id="{6FA550EE-085E-30B2-AF6E-9F9AB940D24F}"/>
              </a:ext>
            </a:extLst>
          </p:cNvPr>
          <p:cNvSpPr/>
          <p:nvPr/>
        </p:nvSpPr>
        <p:spPr>
          <a:xfrm>
            <a:off x="0" y="4191000"/>
            <a:ext cx="12192000" cy="2667000"/>
          </a:xfrm>
          <a:prstGeom prst="rect">
            <a:avLst/>
          </a:prstGeom>
          <a:solidFill>
            <a:schemeClr val="accent5">
              <a:lumMod val="50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0DFB667-CC66-7A54-6E15-14CDDC656CEA}"/>
              </a:ext>
            </a:extLst>
          </p:cNvPr>
          <p:cNvSpPr/>
          <p:nvPr/>
        </p:nvSpPr>
        <p:spPr>
          <a:xfrm>
            <a:off x="4357395" y="1271295"/>
            <a:ext cx="3872204" cy="3872204"/>
          </a:xfrm>
          <a:prstGeom prst="ellipse">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520AF6F-3AAA-411F-9C15-537B0C5B6CCC}"/>
              </a:ext>
            </a:extLst>
          </p:cNvPr>
          <p:cNvSpPr txBox="1"/>
          <p:nvPr/>
        </p:nvSpPr>
        <p:spPr>
          <a:xfrm>
            <a:off x="4883783" y="2637012"/>
            <a:ext cx="3228391" cy="1569660"/>
          </a:xfrm>
          <a:prstGeom prst="rect">
            <a:avLst/>
          </a:prstGeom>
          <a:noFill/>
        </p:spPr>
        <p:txBody>
          <a:bodyPr wrap="square" rtlCol="0">
            <a:spAutoFit/>
          </a:bodyPr>
          <a:lstStyle/>
          <a:p>
            <a:r>
              <a:rPr lang="en-US" sz="4800" b="1" dirty="0">
                <a:solidFill>
                  <a:schemeClr val="accent5">
                    <a:lumMod val="50000"/>
                  </a:schemeClr>
                </a:solidFill>
                <a:latin typeface="Bradley Hand ITC" panose="03070402050302030203" pitchFamily="66" charset="0"/>
              </a:rPr>
              <a:t>Thanks for watching!</a:t>
            </a:r>
          </a:p>
        </p:txBody>
      </p:sp>
      <p:grpSp>
        <p:nvGrpSpPr>
          <p:cNvPr id="30" name="Group 29">
            <a:extLst>
              <a:ext uri="{FF2B5EF4-FFF2-40B4-BE49-F238E27FC236}">
                <a16:creationId xmlns:a16="http://schemas.microsoft.com/office/drawing/2014/main" id="{4821B0AB-2BE8-621B-DF79-342979138F79}"/>
              </a:ext>
            </a:extLst>
          </p:cNvPr>
          <p:cNvGrpSpPr/>
          <p:nvPr/>
        </p:nvGrpSpPr>
        <p:grpSpPr>
          <a:xfrm>
            <a:off x="3596931" y="6302172"/>
            <a:ext cx="1822594" cy="387221"/>
            <a:chOff x="3596931" y="6125409"/>
            <a:chExt cx="1822594" cy="387221"/>
          </a:xfrm>
        </p:grpSpPr>
        <p:pic>
          <p:nvPicPr>
            <p:cNvPr id="12" name="Graphic 11" descr="Telephone outline">
              <a:extLst>
                <a:ext uri="{FF2B5EF4-FFF2-40B4-BE49-F238E27FC236}">
                  <a16:creationId xmlns:a16="http://schemas.microsoft.com/office/drawing/2014/main" id="{CF7303B5-D0B6-F4C2-682D-AADDD9B3DB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6931" y="6125409"/>
              <a:ext cx="387221" cy="387221"/>
            </a:xfrm>
            <a:prstGeom prst="rect">
              <a:avLst/>
            </a:prstGeom>
          </p:spPr>
        </p:pic>
        <p:sp>
          <p:nvSpPr>
            <p:cNvPr id="16" name="TextBox 15">
              <a:extLst>
                <a:ext uri="{FF2B5EF4-FFF2-40B4-BE49-F238E27FC236}">
                  <a16:creationId xmlns:a16="http://schemas.microsoft.com/office/drawing/2014/main" id="{4EA235D9-95A8-2B77-ABF4-3EB3D5661C51}"/>
                </a:ext>
              </a:extLst>
            </p:cNvPr>
            <p:cNvSpPr txBox="1"/>
            <p:nvPr/>
          </p:nvSpPr>
          <p:spPr>
            <a:xfrm>
              <a:off x="4001270" y="6157025"/>
              <a:ext cx="1418255"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028 3636 6015</a:t>
              </a:r>
            </a:p>
          </p:txBody>
        </p:sp>
      </p:grpSp>
      <p:pic>
        <p:nvPicPr>
          <p:cNvPr id="14" name="Graphic 13" descr="Internet outline">
            <a:extLst>
              <a:ext uri="{FF2B5EF4-FFF2-40B4-BE49-F238E27FC236}">
                <a16:creationId xmlns:a16="http://schemas.microsoft.com/office/drawing/2014/main" id="{96BA5835-11C9-6713-0CE7-3EBFAF5501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4369" y="6302172"/>
            <a:ext cx="387221" cy="387221"/>
          </a:xfrm>
          <a:prstGeom prst="rect">
            <a:avLst/>
          </a:prstGeom>
        </p:spPr>
      </p:pic>
      <p:sp>
        <p:nvSpPr>
          <p:cNvPr id="17" name="TextBox 16">
            <a:extLst>
              <a:ext uri="{FF2B5EF4-FFF2-40B4-BE49-F238E27FC236}">
                <a16:creationId xmlns:a16="http://schemas.microsoft.com/office/drawing/2014/main" id="{58E37376-87E3-0A72-4685-47AD052FC984}"/>
              </a:ext>
            </a:extLst>
          </p:cNvPr>
          <p:cNvSpPr txBox="1"/>
          <p:nvPr/>
        </p:nvSpPr>
        <p:spPr>
          <a:xfrm>
            <a:off x="6789563" y="6324338"/>
            <a:ext cx="2135362" cy="321435"/>
          </a:xfrm>
          <a:prstGeom prst="rect">
            <a:avLst/>
          </a:prstGeom>
          <a:noFill/>
        </p:spPr>
        <p:txBody>
          <a:bodyPr wrap="square" rtlCol="0">
            <a:spAutoFit/>
          </a:bodyPr>
          <a:lstStyle/>
          <a:p>
            <a:pPr lvl="0">
              <a:lnSpc>
                <a:spcPct val="114000"/>
              </a:lnSpc>
              <a:defRPr/>
            </a:pPr>
            <a:r>
              <a:rPr lang="id-ID" sz="14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nvGrpSpPr>
          <p:cNvPr id="32" name="Group 31">
            <a:extLst>
              <a:ext uri="{FF2B5EF4-FFF2-40B4-BE49-F238E27FC236}">
                <a16:creationId xmlns:a16="http://schemas.microsoft.com/office/drawing/2014/main" id="{9E38130F-0981-3BD9-E531-7292FB8C7C3A}"/>
              </a:ext>
            </a:extLst>
          </p:cNvPr>
          <p:cNvGrpSpPr/>
          <p:nvPr/>
        </p:nvGrpSpPr>
        <p:grpSpPr>
          <a:xfrm>
            <a:off x="3579812" y="5284478"/>
            <a:ext cx="6551669" cy="421458"/>
            <a:chOff x="3579812" y="5170178"/>
            <a:chExt cx="6551669" cy="421458"/>
          </a:xfrm>
        </p:grpSpPr>
        <p:sp>
          <p:nvSpPr>
            <p:cNvPr id="24" name="TextBox 23">
              <a:extLst>
                <a:ext uri="{FF2B5EF4-FFF2-40B4-BE49-F238E27FC236}">
                  <a16:creationId xmlns:a16="http://schemas.microsoft.com/office/drawing/2014/main" id="{81C83897-0976-B962-8B77-281002307319}"/>
                </a:ext>
              </a:extLst>
            </p:cNvPr>
            <p:cNvSpPr txBox="1"/>
            <p:nvPr/>
          </p:nvSpPr>
          <p:spPr>
            <a:xfrm>
              <a:off x="4001269" y="5265935"/>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pic>
          <p:nvPicPr>
            <p:cNvPr id="26" name="Graphic 25" descr="Employee badge outline">
              <a:extLst>
                <a:ext uri="{FF2B5EF4-FFF2-40B4-BE49-F238E27FC236}">
                  <a16:creationId xmlns:a16="http://schemas.microsoft.com/office/drawing/2014/main" id="{7A357D1F-4A3C-3037-8108-30B4DBE123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79812" y="5170178"/>
              <a:ext cx="421458" cy="421458"/>
            </a:xfrm>
            <a:prstGeom prst="rect">
              <a:avLst/>
            </a:prstGeom>
          </p:spPr>
        </p:pic>
      </p:grpSp>
      <p:grpSp>
        <p:nvGrpSpPr>
          <p:cNvPr id="31" name="Group 30">
            <a:extLst>
              <a:ext uri="{FF2B5EF4-FFF2-40B4-BE49-F238E27FC236}">
                <a16:creationId xmlns:a16="http://schemas.microsoft.com/office/drawing/2014/main" id="{EBFC8BA5-C0DE-2DB3-091E-8F534417FA75}"/>
              </a:ext>
            </a:extLst>
          </p:cNvPr>
          <p:cNvGrpSpPr/>
          <p:nvPr/>
        </p:nvGrpSpPr>
        <p:grpSpPr>
          <a:xfrm>
            <a:off x="3596931" y="5779070"/>
            <a:ext cx="6534550" cy="390645"/>
            <a:chOff x="3596931" y="5664770"/>
            <a:chExt cx="6534550" cy="390645"/>
          </a:xfrm>
        </p:grpSpPr>
        <p:sp>
          <p:nvSpPr>
            <p:cNvPr id="15" name="TextBox 14">
              <a:extLst>
                <a:ext uri="{FF2B5EF4-FFF2-40B4-BE49-F238E27FC236}">
                  <a16:creationId xmlns:a16="http://schemas.microsoft.com/office/drawing/2014/main" id="{D4A1D58C-1E8C-72D2-653A-693F4911E0B5}"/>
                </a:ext>
              </a:extLst>
            </p:cNvPr>
            <p:cNvSpPr txBox="1"/>
            <p:nvPr/>
          </p:nvSpPr>
          <p:spPr>
            <a:xfrm>
              <a:off x="4001269" y="5747638"/>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19 Dang Tien Dong street, An Phu ward, Thu Duc City, Ho Chi Minh City</a:t>
              </a:r>
            </a:p>
          </p:txBody>
        </p:sp>
        <p:pic>
          <p:nvPicPr>
            <p:cNvPr id="28" name="Graphic 27" descr="Building outline">
              <a:extLst>
                <a:ext uri="{FF2B5EF4-FFF2-40B4-BE49-F238E27FC236}">
                  <a16:creationId xmlns:a16="http://schemas.microsoft.com/office/drawing/2014/main" id="{7AE3C7AB-6056-CAEB-F2D5-CCBCA91B5AF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96931" y="5664770"/>
              <a:ext cx="387221" cy="387221"/>
            </a:xfrm>
            <a:prstGeom prst="rect">
              <a:avLst/>
            </a:prstGeom>
          </p:spPr>
        </p:pic>
      </p:grpSp>
    </p:spTree>
    <p:extLst>
      <p:ext uri="{BB962C8B-B14F-4D97-AF65-F5344CB8AC3E}">
        <p14:creationId xmlns:p14="http://schemas.microsoft.com/office/powerpoint/2010/main" val="217324500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2017</TotalTime>
  <Words>1162</Words>
  <Application>Microsoft Office PowerPoint</Application>
  <PresentationFormat>Widescreen</PresentationFormat>
  <Paragraphs>184</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Bradley Hand ITC</vt:lpstr>
      <vt:lpstr>Calibri</vt:lpstr>
      <vt:lpstr>Calibri Light</vt:lpstr>
      <vt:lpstr>Cavolini</vt:lpstr>
      <vt:lpstr>Roboto</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Hồ Thị Bích Phượng - Khoa Kỹ thuật Cơ - Điện &amp; Máy tính - VLTECH</dc:creator>
  <cp:lastModifiedBy>Mobile-ID Helpdesk</cp:lastModifiedBy>
  <cp:revision>84</cp:revision>
  <dcterms:created xsi:type="dcterms:W3CDTF">2023-04-11T03:06:14Z</dcterms:created>
  <dcterms:modified xsi:type="dcterms:W3CDTF">2024-09-16T04:13:03Z</dcterms:modified>
</cp:coreProperties>
</file>